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0.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7.xml" ContentType="application/vnd.openxmlformats-officedocument.presentationml.slide+xml"/>
  <Override PartName="/ppt/slides/slide46.xml" ContentType="application/vnd.openxmlformats-officedocument.presentationml.slide+xml"/>
  <Override PartName="/ppt/slides/slide45.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9.xml" ContentType="application/vnd.openxmlformats-officedocument.presentationml.slide+xml"/>
  <Override PartName="/ppt/slides/slide48.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68.xml" ContentType="application/vnd.openxmlformats-officedocument.presentationml.slide+xml"/>
  <Override PartName="/ppt/slides/slide67.xml" ContentType="application/vnd.openxmlformats-officedocument.presentationml.slide+xml"/>
  <Override PartName="/ppt/slides/slide66.xml" ContentType="application/vnd.openxmlformats-officedocument.presentationml.slide+xml"/>
  <Override PartName="/ppt/slides/slide65.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64.xml" ContentType="application/vnd.openxmlformats-officedocument.presentationml.slide+xml"/>
  <Override PartName="/ppt/slides/slide8.xml" ContentType="application/vnd.openxmlformats-officedocument.presentationml.slide+xml"/>
  <Override PartName="/ppt/slides/slide62.xml" ContentType="application/vnd.openxmlformats-officedocument.presentationml.slide+xml"/>
  <Override PartName="/ppt/slides/slide54.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55.xml" ContentType="application/vnd.openxmlformats-officedocument.presentationml.slide+xml"/>
  <Override PartName="/ppt/slides/slide51.xml" ContentType="application/vnd.openxmlformats-officedocument.presentationml.slide+xml"/>
  <Override PartName="/ppt/slides/slide57.xml" ContentType="application/vnd.openxmlformats-officedocument.presentationml.slide+xml"/>
  <Override PartName="/ppt/slides/slide61.xml" ContentType="application/vnd.openxmlformats-officedocument.presentationml.slide+xml"/>
  <Override PartName="/ppt/slides/slide60.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352" r:id="rId2"/>
    <p:sldId id="353" r:id="rId3"/>
    <p:sldId id="260" r:id="rId4"/>
    <p:sldId id="266" r:id="rId5"/>
    <p:sldId id="267" r:id="rId6"/>
    <p:sldId id="268" r:id="rId7"/>
    <p:sldId id="269" r:id="rId8"/>
    <p:sldId id="271" r:id="rId9"/>
    <p:sldId id="270" r:id="rId10"/>
    <p:sldId id="272" r:id="rId11"/>
    <p:sldId id="273" r:id="rId12"/>
    <p:sldId id="274" r:id="rId13"/>
    <p:sldId id="339" r:id="rId14"/>
    <p:sldId id="349" r:id="rId15"/>
    <p:sldId id="350" r:id="rId16"/>
    <p:sldId id="351" r:id="rId17"/>
    <p:sldId id="340" r:id="rId18"/>
    <p:sldId id="341" r:id="rId19"/>
    <p:sldId id="342" r:id="rId20"/>
    <p:sldId id="343" r:id="rId21"/>
    <p:sldId id="344" r:id="rId22"/>
    <p:sldId id="345" r:id="rId23"/>
    <p:sldId id="346" r:id="rId24"/>
    <p:sldId id="347" r:id="rId25"/>
    <p:sldId id="348" r:id="rId26"/>
    <p:sldId id="275" r:id="rId27"/>
    <p:sldId id="276" r:id="rId28"/>
    <p:sldId id="277" r:id="rId29"/>
    <p:sldId id="278" r:id="rId30"/>
    <p:sldId id="279" r:id="rId31"/>
    <p:sldId id="280" r:id="rId32"/>
    <p:sldId id="281" r:id="rId33"/>
    <p:sldId id="282" r:id="rId34"/>
    <p:sldId id="283" r:id="rId35"/>
    <p:sldId id="331" r:id="rId36"/>
    <p:sldId id="284" r:id="rId37"/>
    <p:sldId id="285" r:id="rId38"/>
    <p:sldId id="286" r:id="rId39"/>
    <p:sldId id="287" r:id="rId40"/>
    <p:sldId id="288" r:id="rId41"/>
    <p:sldId id="289" r:id="rId42"/>
    <p:sldId id="290" r:id="rId43"/>
    <p:sldId id="291" r:id="rId44"/>
    <p:sldId id="332" r:id="rId45"/>
    <p:sldId id="295" r:id="rId46"/>
    <p:sldId id="294" r:id="rId47"/>
    <p:sldId id="293" r:id="rId48"/>
    <p:sldId id="300" r:id="rId49"/>
    <p:sldId id="299" r:id="rId50"/>
    <p:sldId id="333" r:id="rId51"/>
    <p:sldId id="298" r:id="rId52"/>
    <p:sldId id="301" r:id="rId53"/>
    <p:sldId id="302" r:id="rId54"/>
    <p:sldId id="305" r:id="rId55"/>
    <p:sldId id="303" r:id="rId56"/>
    <p:sldId id="297" r:id="rId57"/>
    <p:sldId id="306" r:id="rId58"/>
    <p:sldId id="310" r:id="rId59"/>
    <p:sldId id="309" r:id="rId60"/>
    <p:sldId id="308" r:id="rId61"/>
    <p:sldId id="307" r:id="rId62"/>
    <p:sldId id="311" r:id="rId63"/>
    <p:sldId id="318" r:id="rId64"/>
    <p:sldId id="317" r:id="rId65"/>
    <p:sldId id="334" r:id="rId66"/>
    <p:sldId id="316" r:id="rId67"/>
    <p:sldId id="258" r:id="rId68"/>
    <p:sldId id="259" r:id="rId6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48A4604A-DC8F-41E8-BF0C-9AF748086528}">
          <p14:sldIdLst>
            <p14:sldId id="352"/>
            <p14:sldId id="353"/>
            <p14:sldId id="260"/>
            <p14:sldId id="266"/>
            <p14:sldId id="267"/>
            <p14:sldId id="268"/>
            <p14:sldId id="269"/>
            <p14:sldId id="271"/>
            <p14:sldId id="270"/>
            <p14:sldId id="272"/>
            <p14:sldId id="273"/>
            <p14:sldId id="274"/>
            <p14:sldId id="339"/>
            <p14:sldId id="349"/>
            <p14:sldId id="350"/>
            <p14:sldId id="351"/>
            <p14:sldId id="340"/>
            <p14:sldId id="341"/>
            <p14:sldId id="342"/>
            <p14:sldId id="343"/>
            <p14:sldId id="344"/>
            <p14:sldId id="345"/>
            <p14:sldId id="346"/>
            <p14:sldId id="347"/>
            <p14:sldId id="348"/>
            <p14:sldId id="275"/>
            <p14:sldId id="276"/>
            <p14:sldId id="277"/>
            <p14:sldId id="278"/>
            <p14:sldId id="279"/>
            <p14:sldId id="280"/>
            <p14:sldId id="281"/>
            <p14:sldId id="282"/>
            <p14:sldId id="283"/>
            <p14:sldId id="331"/>
            <p14:sldId id="284"/>
            <p14:sldId id="285"/>
            <p14:sldId id="286"/>
            <p14:sldId id="287"/>
            <p14:sldId id="288"/>
            <p14:sldId id="289"/>
            <p14:sldId id="290"/>
            <p14:sldId id="291"/>
            <p14:sldId id="332"/>
            <p14:sldId id="295"/>
            <p14:sldId id="294"/>
            <p14:sldId id="293"/>
            <p14:sldId id="300"/>
            <p14:sldId id="299"/>
            <p14:sldId id="333"/>
            <p14:sldId id="298"/>
            <p14:sldId id="301"/>
            <p14:sldId id="302"/>
            <p14:sldId id="305"/>
            <p14:sldId id="303"/>
            <p14:sldId id="297"/>
            <p14:sldId id="306"/>
            <p14:sldId id="310"/>
            <p14:sldId id="309"/>
            <p14:sldId id="308"/>
            <p14:sldId id="307"/>
            <p14:sldId id="311"/>
            <p14:sldId id="318"/>
            <p14:sldId id="317"/>
            <p14:sldId id="334"/>
            <p14:sldId id="316"/>
            <p14:sldId id="258"/>
            <p14:sldId id="25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customXml" Target="../customXml/item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75"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customXml" Target="../customXml/item3.xml"/><Relationship Id="rId7" Type="http://schemas.openxmlformats.org/officeDocument/2006/relationships/slide" Target="slides/slide6.xml"/><Relationship Id="rId7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DF1DA990-0100-4B25-A102-89A8E62D2265}" type="datetimeFigureOut">
              <a:rPr lang="es-CO" smtClean="0"/>
              <a:t>15/12/2023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293093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1DA990-0100-4B25-A102-89A8E62D2265}" type="datetimeFigureOut">
              <a:rPr lang="es-CO" smtClean="0"/>
              <a:t>15/12/2023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542763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1DA990-0100-4B25-A102-89A8E62D2265}" type="datetimeFigureOut">
              <a:rPr lang="es-CO" smtClean="0"/>
              <a:t>15/12/2023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874711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DF1DA990-0100-4B25-A102-89A8E62D2265}" type="datetimeFigureOut">
              <a:rPr lang="es-CO" smtClean="0"/>
              <a:t>15/12/2023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45158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F1DA990-0100-4B25-A102-89A8E62D2265}" type="datetimeFigureOut">
              <a:rPr lang="es-CO" smtClean="0"/>
              <a:t>15/12/2023</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743110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F1DA990-0100-4B25-A102-89A8E62D2265}" type="datetimeFigureOut">
              <a:rPr lang="es-CO" smtClean="0"/>
              <a:t>15/12/2023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2787061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DF1DA990-0100-4B25-A102-89A8E62D2265}" type="datetimeFigureOut">
              <a:rPr lang="es-CO" smtClean="0"/>
              <a:t>15/12/2023</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527948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DF1DA990-0100-4B25-A102-89A8E62D2265}" type="datetimeFigureOut">
              <a:rPr lang="es-CO" smtClean="0"/>
              <a:t>15/12/2023</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572551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1DA990-0100-4B25-A102-89A8E62D2265}" type="datetimeFigureOut">
              <a:rPr lang="es-CO" smtClean="0"/>
              <a:t>15/12/2023</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951612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F1DA990-0100-4B25-A102-89A8E62D2265}" type="datetimeFigureOut">
              <a:rPr lang="es-CO" smtClean="0"/>
              <a:t>15/12/2023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581914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F1DA990-0100-4B25-A102-89A8E62D2265}" type="datetimeFigureOut">
              <a:rPr lang="es-CO" smtClean="0"/>
              <a:t>15/12/2023</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CFADCE65-D204-4B09-BE58-F2D03FF99E94}" type="slidenum">
              <a:rPr lang="es-CO" smtClean="0"/>
              <a:t>‹Nº›</a:t>
            </a:fld>
            <a:endParaRPr lang="es-CO"/>
          </a:p>
        </p:txBody>
      </p:sp>
    </p:spTree>
    <p:extLst>
      <p:ext uri="{BB962C8B-B14F-4D97-AF65-F5344CB8AC3E}">
        <p14:creationId xmlns:p14="http://schemas.microsoft.com/office/powerpoint/2010/main" val="3786592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1DA990-0100-4B25-A102-89A8E62D2265}" type="datetimeFigureOut">
              <a:rPr lang="es-CO" smtClean="0"/>
              <a:t>15/12/2023</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ADCE65-D204-4B09-BE58-F2D03FF99E94}" type="slidenum">
              <a:rPr lang="es-CO" smtClean="0"/>
              <a:t>‹Nº›</a:t>
            </a:fld>
            <a:endParaRPr lang="es-CO"/>
          </a:p>
        </p:txBody>
      </p:sp>
    </p:spTree>
    <p:extLst>
      <p:ext uri="{BB962C8B-B14F-4D97-AF65-F5344CB8AC3E}">
        <p14:creationId xmlns:p14="http://schemas.microsoft.com/office/powerpoint/2010/main" val="40951346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0" y="993913"/>
            <a:ext cx="11476384" cy="5406887"/>
          </a:xfrm>
        </p:spPr>
        <p:txBody>
          <a:bodyPr>
            <a:normAutofit fontScale="90000"/>
          </a:bodyPr>
          <a:lstStyle/>
          <a:p>
            <a:r>
              <a:rPr lang="es-MX" sz="3200" dirty="0">
                <a:latin typeface="Arial" panose="020B0604020202020204" pitchFamily="34" charset="0"/>
                <a:cs typeface="Arial" panose="020B0604020202020204" pitchFamily="34" charset="0"/>
              </a:rPr>
              <a:t/>
            </a:r>
            <a:br>
              <a:rPr lang="es-MX" sz="3200" dirty="0">
                <a:latin typeface="Arial" panose="020B0604020202020204" pitchFamily="34" charset="0"/>
                <a:cs typeface="Arial" panose="020B0604020202020204" pitchFamily="34" charset="0"/>
              </a:rPr>
            </a:br>
            <a:r>
              <a:rPr lang="es-MX" sz="3200" dirty="0">
                <a:latin typeface="Arial" panose="020B0604020202020204" pitchFamily="34" charset="0"/>
                <a:cs typeface="Arial" panose="020B0604020202020204" pitchFamily="34" charset="0"/>
              </a:rPr>
              <a:t/>
            </a:r>
            <a:br>
              <a:rPr lang="es-MX" sz="32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ENCUENTRO DE VEEDURIAS</a:t>
            </a:r>
            <a:br>
              <a:rPr lang="es-MX" sz="31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
            </a:r>
            <a:br>
              <a:rPr lang="es-MX" sz="3100" dirty="0">
                <a:latin typeface="Arial" panose="020B0604020202020204" pitchFamily="34" charset="0"/>
                <a:cs typeface="Arial" panose="020B0604020202020204" pitchFamily="34" charset="0"/>
              </a:rPr>
            </a:br>
            <a:r>
              <a:rPr lang="es-MX" sz="3100">
                <a:latin typeface="Arial" panose="020B0604020202020204" pitchFamily="34" charset="0"/>
                <a:cs typeface="Arial" panose="020B0604020202020204" pitchFamily="34" charset="0"/>
              </a:rPr>
              <a:t/>
            </a:r>
            <a:br>
              <a:rPr lang="es-MX" sz="3100">
                <a:latin typeface="Arial" panose="020B0604020202020204" pitchFamily="34" charset="0"/>
                <a:cs typeface="Arial" panose="020B0604020202020204" pitchFamily="34" charset="0"/>
              </a:rPr>
            </a:br>
            <a:r>
              <a:rPr lang="es-MX" sz="3100" smtClean="0">
                <a:latin typeface="Arial" panose="020B0604020202020204" pitchFamily="34" charset="0"/>
                <a:cs typeface="Arial" panose="020B0604020202020204" pitchFamily="34" charset="0"/>
              </a:rPr>
              <a:t>CAPACITACIÓNN </a:t>
            </a:r>
            <a:r>
              <a:rPr lang="es-MX" sz="3100" dirty="0">
                <a:latin typeface="Arial" panose="020B0604020202020204" pitchFamily="34" charset="0"/>
                <a:cs typeface="Arial" panose="020B0604020202020204" pitchFamily="34" charset="0"/>
              </a:rPr>
              <a:t>SOBRE CONTROL FISCAL CONTRATACIÓN Y OBSERVATORIO DE PARTICIPACIÓN CIUDADANA</a:t>
            </a:r>
            <a:br>
              <a:rPr lang="es-MX" sz="31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
            </a:r>
            <a:br>
              <a:rPr lang="es-MX" sz="31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JORGE VALENCIA PEREZ -COORDINADOR DEL OBSERVATORIO</a:t>
            </a:r>
            <a:br>
              <a:rPr lang="es-MX" sz="3100" dirty="0">
                <a:latin typeface="Arial" panose="020B0604020202020204" pitchFamily="34" charset="0"/>
                <a:cs typeface="Arial" panose="020B0604020202020204" pitchFamily="34" charset="0"/>
              </a:rPr>
            </a:br>
            <a:r>
              <a:rPr lang="es-MX" sz="3100" dirty="0">
                <a:latin typeface="Arial" panose="020B0604020202020204" pitchFamily="34" charset="0"/>
                <a:cs typeface="Arial" panose="020B0604020202020204" pitchFamily="34" charset="0"/>
              </a:rPr>
              <a:t>JOSE LUIS SALAZAR QUINTERO- CAPACITADOR</a:t>
            </a:r>
            <a:r>
              <a:rPr lang="es-MX" sz="3200" dirty="0">
                <a:latin typeface="Arial" panose="020B0604020202020204" pitchFamily="34" charset="0"/>
                <a:cs typeface="Arial" panose="020B0604020202020204" pitchFamily="34" charset="0"/>
              </a:rPr>
              <a:t/>
            </a:r>
            <a:br>
              <a:rPr lang="es-MX" sz="3200" dirty="0">
                <a:latin typeface="Arial" panose="020B0604020202020204" pitchFamily="34" charset="0"/>
                <a:cs typeface="Arial" panose="020B0604020202020204" pitchFamily="34" charset="0"/>
              </a:rPr>
            </a:br>
            <a:r>
              <a:rPr lang="es-MX" sz="3200">
                <a:latin typeface="Arial" panose="020B0604020202020204" pitchFamily="34" charset="0"/>
                <a:cs typeface="Arial" panose="020B0604020202020204" pitchFamily="34" charset="0"/>
              </a:rPr>
              <a:t/>
            </a:r>
            <a:br>
              <a:rPr lang="es-MX" sz="3200">
                <a:latin typeface="Arial" panose="020B0604020202020204" pitchFamily="34" charset="0"/>
                <a:cs typeface="Arial" panose="020B0604020202020204" pitchFamily="34" charset="0"/>
              </a:rPr>
            </a:br>
            <a:r>
              <a:rPr lang="es-MX" sz="3200">
                <a:latin typeface="Arial" panose="020B0604020202020204" pitchFamily="34" charset="0"/>
                <a:cs typeface="Arial" panose="020B0604020202020204" pitchFamily="34" charset="0"/>
              </a:rPr>
              <a:t>FECHA: 29 DE NOVIEMBRE DE 2023</a:t>
            </a:r>
            <a:br>
              <a:rPr lang="es-MX" sz="3200">
                <a:latin typeface="Arial" panose="020B0604020202020204" pitchFamily="34" charset="0"/>
                <a:cs typeface="Arial" panose="020B0604020202020204" pitchFamily="34" charset="0"/>
              </a:rPr>
            </a:br>
            <a:endParaRPr lang="es-CO"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4507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ángulo 2"/>
          <p:cNvSpPr/>
          <p:nvPr/>
        </p:nvSpPr>
        <p:spPr>
          <a:xfrm>
            <a:off x="413360" y="2025908"/>
            <a:ext cx="11273424" cy="4401205"/>
          </a:xfrm>
          <a:prstGeom prst="rect">
            <a:avLst/>
          </a:prstGeom>
        </p:spPr>
        <p:txBody>
          <a:bodyPr wrap="square">
            <a:spAutoFit/>
          </a:bodyPr>
          <a:lstStyle/>
          <a:p>
            <a:pPr algn="just">
              <a:defRPr/>
            </a:pPr>
            <a:r>
              <a:rPr lang="es-CO" sz="2800" b="1" dirty="0">
                <a:latin typeface="Arial Narrow" panose="020B0606020202030204" pitchFamily="34" charset="0"/>
              </a:rPr>
              <a:t>14. En la Constitución de 1991, se prohibió el control PREVIO, se estableció el Control de Gestión y de resultados y financiero, basado en Principios y sistemas de Control Fiscal, s, asimismo, se estableció la Verdad Sabida Buena Fe guardada, entre otras transformaciones</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15. Mediante la Ley 42 de 1993, se reglamentó la reforma Constitucional de 1991 en lo atinente al Control Fiscal</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16. A través de la Ley 610 de 2000, se reglamento el Proceso de Responsabilidad Fiscal</a:t>
            </a:r>
          </a:p>
        </p:txBody>
      </p:sp>
    </p:spTree>
    <p:extLst>
      <p:ext uri="{BB962C8B-B14F-4D97-AF65-F5344CB8AC3E}">
        <p14:creationId xmlns:p14="http://schemas.microsoft.com/office/powerpoint/2010/main" val="32288641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ángulo 1"/>
          <p:cNvSpPr/>
          <p:nvPr/>
        </p:nvSpPr>
        <p:spPr>
          <a:xfrm>
            <a:off x="300625" y="1997839"/>
            <a:ext cx="11448789" cy="3539430"/>
          </a:xfrm>
          <a:prstGeom prst="rect">
            <a:avLst/>
          </a:prstGeom>
        </p:spPr>
        <p:txBody>
          <a:bodyPr wrap="square">
            <a:spAutoFit/>
          </a:bodyPr>
          <a:lstStyle/>
          <a:p>
            <a:pPr algn="just">
              <a:defRPr/>
            </a:pPr>
            <a:r>
              <a:rPr lang="es-CO" sz="2800" b="1" dirty="0">
                <a:latin typeface="Arial Narrow" panose="020B0606020202030204" pitchFamily="34" charset="0"/>
              </a:rPr>
              <a:t>17. En 2011 mediante la Ley 1474, se estableció entre otras cosas el Procedimiento Verbal en los Procesos de Responsabilidad Fiscal.</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18. Mediante Acto Legislativo 04 de 2019 se reformó el Control Fiscal</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19. A través del Decreto Ley 403 de 2020, se reglamentó el Acto Legislativo de 2019.</a:t>
            </a:r>
          </a:p>
          <a:p>
            <a:pPr algn="just">
              <a:defRPr/>
            </a:pPr>
            <a:endParaRPr lang="es-CO" sz="2800" b="1" dirty="0">
              <a:latin typeface="Arial Narrow" panose="020B0606020202030204" pitchFamily="34" charset="0"/>
            </a:endParaRPr>
          </a:p>
        </p:txBody>
      </p:sp>
    </p:spTree>
    <p:extLst>
      <p:ext uri="{BB962C8B-B14F-4D97-AF65-F5344CB8AC3E}">
        <p14:creationId xmlns:p14="http://schemas.microsoft.com/office/powerpoint/2010/main" val="3663635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874642" y="1311965"/>
            <a:ext cx="10711933" cy="5693866"/>
          </a:xfrm>
          <a:prstGeom prst="rect">
            <a:avLst/>
          </a:prstGeom>
        </p:spPr>
        <p:txBody>
          <a:bodyPr wrap="square">
            <a:spAutoFit/>
          </a:bodyPr>
          <a:lstStyle/>
          <a:p>
            <a:pPr eaLnBrk="1" hangingPunct="1">
              <a:defRPr/>
            </a:pPr>
            <a:r>
              <a:rPr lang="es-CO" sz="3200" b="1" dirty="0">
                <a:latin typeface="Arial Narrow" panose="020B0606020202030204" pitchFamily="34" charset="0"/>
              </a:rPr>
              <a:t>RELACIÓN DE CONTRALORÍAS EXISTENTES EN COLOMBIA</a:t>
            </a:r>
          </a:p>
          <a:p>
            <a:pPr eaLnBrk="1" hangingPunct="1">
              <a:defRPr/>
            </a:pPr>
            <a:endParaRPr lang="es-CO" sz="2800" b="1" dirty="0">
              <a:latin typeface="Arial Narrow" panose="020B0606020202030204" pitchFamily="34" charset="0"/>
            </a:endParaRPr>
          </a:p>
          <a:p>
            <a:pPr eaLnBrk="1" hangingPunct="1">
              <a:defRPr/>
            </a:pPr>
            <a:r>
              <a:rPr lang="es-CO" sz="2800" dirty="0">
                <a:latin typeface="Arial Narrow" panose="020B0606020202030204" pitchFamily="34" charset="0"/>
              </a:rPr>
              <a:t>Nótese que actualmente existen en Colombia sesenta (70) Contralorías, distribuidas de la siguiente manera:</a:t>
            </a:r>
          </a:p>
          <a:p>
            <a:pPr algn="just">
              <a:defRPr/>
            </a:pPr>
            <a:r>
              <a:rPr lang="es-CO" sz="2800" dirty="0">
                <a:latin typeface="Arial Narrow" panose="020B0606020202030204" pitchFamily="34" charset="0"/>
              </a:rPr>
              <a:t>Contraloría General de la República   1</a:t>
            </a:r>
          </a:p>
          <a:p>
            <a:pPr algn="just">
              <a:defRPr/>
            </a:pPr>
            <a:r>
              <a:rPr lang="es-CO" sz="2800" dirty="0">
                <a:latin typeface="Arial Narrow" panose="020B0606020202030204" pitchFamily="34" charset="0"/>
              </a:rPr>
              <a:t>Contralorías Departamentales          32</a:t>
            </a:r>
          </a:p>
          <a:p>
            <a:pPr algn="just">
              <a:defRPr/>
            </a:pPr>
            <a:r>
              <a:rPr lang="es-CO" sz="2800" dirty="0">
                <a:latin typeface="Arial Narrow" panose="020B0606020202030204" pitchFamily="34" charset="0"/>
              </a:rPr>
              <a:t>Contraloría Distritales                          5</a:t>
            </a:r>
          </a:p>
          <a:p>
            <a:pPr algn="just">
              <a:defRPr/>
            </a:pPr>
            <a:r>
              <a:rPr lang="es-CO" sz="2800" dirty="0">
                <a:latin typeface="Arial Narrow" panose="020B0606020202030204" pitchFamily="34" charset="0"/>
              </a:rPr>
              <a:t>Contralorías Municipales                   32</a:t>
            </a:r>
          </a:p>
          <a:p>
            <a:pPr eaLnBrk="1" hangingPunct="1">
              <a:defRPr/>
            </a:pPr>
            <a:r>
              <a:rPr lang="es-CO" sz="2800" dirty="0">
                <a:latin typeface="Arial Narrow" panose="020B0606020202030204" pitchFamily="34" charset="0"/>
              </a:rPr>
              <a:t>                                             </a:t>
            </a:r>
          </a:p>
          <a:p>
            <a:pPr eaLnBrk="1" hangingPunct="1">
              <a:defRPr/>
            </a:pPr>
            <a:r>
              <a:rPr lang="es-CO" sz="2800" dirty="0">
                <a:latin typeface="Arial Narrow" panose="020B0606020202030204" pitchFamily="34" charset="0"/>
              </a:rPr>
              <a:t>En Antioquia tenemos 7 Contralorías, distribuidas así: Contraloría Departamental de Antioquia 1. Contralorías Distritales 1, (Es la Contraloría de Medellín)  y 5 Contralorías Municipales que son Envigado, Itagüí, Sabaneta, Bello y Rionegro.</a:t>
            </a:r>
            <a:r>
              <a:rPr lang="es-CO" sz="2400" dirty="0"/>
              <a:t/>
            </a:r>
            <a:br>
              <a:rPr lang="es-CO" sz="2400" dirty="0"/>
            </a:br>
            <a:endParaRPr lang="es-CO" sz="2400" b="1" dirty="0"/>
          </a:p>
        </p:txBody>
      </p:sp>
    </p:spTree>
    <p:extLst>
      <p:ext uri="{BB962C8B-B14F-4D97-AF65-F5344CB8AC3E}">
        <p14:creationId xmlns:p14="http://schemas.microsoft.com/office/powerpoint/2010/main" val="3100876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1007166" y="1113183"/>
            <a:ext cx="10579410" cy="7062199"/>
          </a:xfrm>
          <a:prstGeom prst="rect">
            <a:avLst/>
          </a:prstGeom>
        </p:spPr>
        <p:txBody>
          <a:bodyPr wrap="square">
            <a:spAutoFit/>
          </a:bodyPr>
          <a:lstStyle/>
          <a:p>
            <a:pPr eaLnBrk="1" hangingPunct="1">
              <a:defRPr/>
            </a:pPr>
            <a:endParaRPr lang="es-MX" sz="2400" b="1" dirty="0"/>
          </a:p>
          <a:p>
            <a:pPr eaLnBrk="1" hangingPunct="1">
              <a:defRPr/>
            </a:pPr>
            <a:r>
              <a:rPr lang="es-MX" sz="2400" b="1" dirty="0"/>
              <a:t>ARTICULO 2 DE LA CONSTITUCIÓN DE COLOMBIA</a:t>
            </a:r>
          </a:p>
          <a:p>
            <a:pPr eaLnBrk="1" hangingPunct="1">
              <a:defRPr/>
            </a:pPr>
            <a:endParaRPr lang="es-MX" sz="2400" b="1" dirty="0"/>
          </a:p>
          <a:p>
            <a:pPr algn="just">
              <a:defRPr/>
            </a:pPr>
            <a:r>
              <a:rPr lang="es-MX" sz="3200" dirty="0"/>
              <a:t>ARTICULO 2o. Son fines esenciales del Estado: servir a la comunidad, promover la prosperidad general y </a:t>
            </a:r>
            <a:r>
              <a:rPr lang="es-MX" sz="3200" u="sng" dirty="0"/>
              <a:t>garantizar la efectividad de los principios, derechos y deberes consagrados en la Constitución;</a:t>
            </a:r>
            <a:r>
              <a:rPr lang="es-MX" sz="3200" dirty="0"/>
              <a:t> facilitar la participación de todos en las decisiones que los afectan y en la vida económica, política, administrativa y cultural de la Nación; defender la independencia nacional, mantener la integridad territorial y asegurar la convivencia pacífica y la vigencia de un orden justo. (…..)</a:t>
            </a:r>
            <a:endParaRPr lang="es-MX" sz="3200" b="1" dirty="0"/>
          </a:p>
          <a:p>
            <a:pPr algn="just" eaLnBrk="1" hangingPunct="1">
              <a:defRPr/>
            </a:pPr>
            <a:endParaRPr lang="es-MX" sz="3200" b="1" dirty="0"/>
          </a:p>
          <a:p>
            <a:pPr eaLnBrk="1" hangingPunct="1">
              <a:defRPr/>
            </a:pPr>
            <a:endParaRPr lang="es-MX" sz="2400" b="1" dirty="0"/>
          </a:p>
          <a:p>
            <a:pPr eaLnBrk="1" hangingPunct="1">
              <a:defRPr/>
            </a:pPr>
            <a:endParaRPr lang="es-CO" sz="2400" b="1" dirty="0"/>
          </a:p>
        </p:txBody>
      </p:sp>
    </p:spTree>
    <p:extLst>
      <p:ext uri="{BB962C8B-B14F-4D97-AF65-F5344CB8AC3E}">
        <p14:creationId xmlns:p14="http://schemas.microsoft.com/office/powerpoint/2010/main" val="1107023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1007166" y="1113183"/>
            <a:ext cx="10579410" cy="1692771"/>
          </a:xfrm>
          <a:prstGeom prst="rect">
            <a:avLst/>
          </a:prstGeom>
        </p:spPr>
        <p:txBody>
          <a:bodyPr wrap="square">
            <a:spAutoFit/>
          </a:bodyPr>
          <a:lstStyle/>
          <a:p>
            <a:pPr eaLnBrk="1" hangingPunct="1">
              <a:defRPr/>
            </a:pPr>
            <a:endParaRPr lang="es-MX" sz="2400" b="1" dirty="0"/>
          </a:p>
          <a:p>
            <a:pPr algn="just" eaLnBrk="1" hangingPunct="1">
              <a:defRPr/>
            </a:pPr>
            <a:endParaRPr lang="es-MX" sz="3200" b="1" dirty="0"/>
          </a:p>
          <a:p>
            <a:pPr eaLnBrk="1" hangingPunct="1">
              <a:defRPr/>
            </a:pPr>
            <a:endParaRPr lang="es-MX" sz="2400" b="1" dirty="0"/>
          </a:p>
          <a:p>
            <a:pPr eaLnBrk="1" hangingPunct="1">
              <a:defRPr/>
            </a:pPr>
            <a:endParaRPr lang="es-CO" sz="2400" b="1" dirty="0"/>
          </a:p>
        </p:txBody>
      </p:sp>
      <p:sp>
        <p:nvSpPr>
          <p:cNvPr id="2" name="Rectángulo 1">
            <a:extLst>
              <a:ext uri="{FF2B5EF4-FFF2-40B4-BE49-F238E27FC236}">
                <a16:creationId xmlns="" xmlns:a16="http://schemas.microsoft.com/office/drawing/2014/main" id="{AE90E206-F8F5-4E52-9DF0-3D01F74749F6}"/>
              </a:ext>
            </a:extLst>
          </p:cNvPr>
          <p:cNvSpPr/>
          <p:nvPr/>
        </p:nvSpPr>
        <p:spPr>
          <a:xfrm>
            <a:off x="605424" y="1590261"/>
            <a:ext cx="10835377" cy="4679358"/>
          </a:xfrm>
          <a:prstGeom prst="rect">
            <a:avLst/>
          </a:prstGeom>
        </p:spPr>
        <p:txBody>
          <a:bodyPr wrap="square">
            <a:spAutoFit/>
          </a:bodyPr>
          <a:lstStyle/>
          <a:p>
            <a:pPr algn="just">
              <a:lnSpc>
                <a:spcPct val="107000"/>
              </a:lnSpc>
              <a:spcAft>
                <a:spcPts val="800"/>
              </a:spcAft>
            </a:pPr>
            <a:r>
              <a:rPr lang="es-ES" sz="2800" b="1"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Vigilancia fiscal.</a:t>
            </a:r>
            <a:r>
              <a:rPr lang="es-ES" sz="2800" dirty="0">
                <a:solidFill>
                  <a:srgbClr val="333333"/>
                </a:solidFill>
                <a:latin typeface="Arial" panose="020B0604020202020204" pitchFamily="34" charset="0"/>
                <a:ea typeface="Times New Roman" panose="02020603050405020304" pitchFamily="18" charset="0"/>
                <a:cs typeface="Times New Roman" panose="02020603050405020304" pitchFamily="18" charset="0"/>
              </a:rPr>
              <a:t> Es la función pública de vigilancia de la gestión fiscal de la administración y de los particulares o entidades que manejen fondos o bienes públicos, que ejercen los órganos de control fiscal de manera autónoma e independiente de cualquier otra forma de inspección y vigilancia administrativa. Consiste en observar el desarrollo o ejecución de los procesos o toma de decisiones de los sujetos de control, sin intervenir en aquellos o tener injerencia en estas, así como con posterioridad al ejercicio de la gestión fiscal, con el fin de obtener información útil para realizar el control fiscal.</a:t>
            </a: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3402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1007166" y="1113183"/>
            <a:ext cx="10579410" cy="1692771"/>
          </a:xfrm>
          <a:prstGeom prst="rect">
            <a:avLst/>
          </a:prstGeom>
        </p:spPr>
        <p:txBody>
          <a:bodyPr wrap="square">
            <a:spAutoFit/>
          </a:bodyPr>
          <a:lstStyle/>
          <a:p>
            <a:pPr eaLnBrk="1" hangingPunct="1">
              <a:defRPr/>
            </a:pPr>
            <a:endParaRPr lang="es-MX" sz="2400" b="1" dirty="0"/>
          </a:p>
          <a:p>
            <a:pPr algn="just" eaLnBrk="1" hangingPunct="1">
              <a:defRPr/>
            </a:pPr>
            <a:endParaRPr lang="es-MX" sz="3200" b="1" dirty="0"/>
          </a:p>
          <a:p>
            <a:pPr eaLnBrk="1" hangingPunct="1">
              <a:defRPr/>
            </a:pPr>
            <a:endParaRPr lang="es-MX" sz="2400" b="1" dirty="0"/>
          </a:p>
          <a:p>
            <a:pPr eaLnBrk="1" hangingPunct="1">
              <a:defRPr/>
            </a:pPr>
            <a:endParaRPr lang="es-CO" sz="2400" b="1" dirty="0"/>
          </a:p>
        </p:txBody>
      </p:sp>
      <p:sp>
        <p:nvSpPr>
          <p:cNvPr id="2" name="Rectángulo 1">
            <a:extLst>
              <a:ext uri="{FF2B5EF4-FFF2-40B4-BE49-F238E27FC236}">
                <a16:creationId xmlns="" xmlns:a16="http://schemas.microsoft.com/office/drawing/2014/main" id="{AE90E206-F8F5-4E52-9DF0-3D01F74749F6}"/>
              </a:ext>
            </a:extLst>
          </p:cNvPr>
          <p:cNvSpPr/>
          <p:nvPr/>
        </p:nvSpPr>
        <p:spPr>
          <a:xfrm>
            <a:off x="605424" y="1590261"/>
            <a:ext cx="10835377" cy="5703549"/>
          </a:xfrm>
          <a:prstGeom prst="rect">
            <a:avLst/>
          </a:prstGeom>
        </p:spPr>
        <p:txBody>
          <a:bodyPr wrap="square">
            <a:spAutoFit/>
          </a:bodyPr>
          <a:lstStyle/>
          <a:p>
            <a:pPr algn="just"/>
            <a:r>
              <a:rPr lang="es-ES" sz="2400" b="1" dirty="0"/>
              <a:t>Control fiscal:</a:t>
            </a:r>
            <a:r>
              <a:rPr lang="es-ES" sz="2400" dirty="0"/>
              <a:t> Es la función pública de fiscalización de la gestión fiscal de la administración y de los particulares o entidades que manejen fondos o bienes públicos, que ejercen los órganos de control fiscal de manera autónoma e independiente de cualquier otra forma de inspección y vigilancia administrativa, con el fin de determinar si la gestión fiscal y sus resultados se ajustan a los principios, políticas, planes, programas, proyectos, presupuestos y normatividad aplicables y logran efectos positivos para la consecución de los fines esenciales del Estado, y supone un pronunciamiento de carácter valorativo sobre la gestión examinada y el adelantamiento del proceso de responsabilidad fiscal si se dan los presupuestos para ello.</a:t>
            </a:r>
            <a:endParaRPr lang="es-CO" sz="2400" dirty="0"/>
          </a:p>
          <a:p>
            <a:pPr algn="just"/>
            <a:r>
              <a:rPr lang="es-ES" sz="2400" dirty="0"/>
              <a:t>El control fiscal será ejercido en forma posterior y selectiva por los órganos de control fiscal, sin perjuicio del control concomitante y preventivo, para garantizar la defensa y protección del patrimonio público en los términos que establece la Constitución Política y la ley.</a:t>
            </a:r>
            <a:endParaRPr lang="es-CO" sz="2400" dirty="0"/>
          </a:p>
          <a:p>
            <a:pPr algn="just">
              <a:lnSpc>
                <a:spcPct val="107000"/>
              </a:lnSpc>
              <a:spcAft>
                <a:spcPts val="800"/>
              </a:spcAft>
            </a:pP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75745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1007166" y="1113183"/>
            <a:ext cx="10579410" cy="1692771"/>
          </a:xfrm>
          <a:prstGeom prst="rect">
            <a:avLst/>
          </a:prstGeom>
        </p:spPr>
        <p:txBody>
          <a:bodyPr wrap="square">
            <a:spAutoFit/>
          </a:bodyPr>
          <a:lstStyle/>
          <a:p>
            <a:pPr eaLnBrk="1" hangingPunct="1">
              <a:defRPr/>
            </a:pPr>
            <a:endParaRPr lang="es-MX" sz="2400" b="1" dirty="0"/>
          </a:p>
          <a:p>
            <a:pPr algn="just" eaLnBrk="1" hangingPunct="1">
              <a:defRPr/>
            </a:pPr>
            <a:endParaRPr lang="es-MX" sz="3200" b="1" dirty="0"/>
          </a:p>
          <a:p>
            <a:pPr eaLnBrk="1" hangingPunct="1">
              <a:defRPr/>
            </a:pPr>
            <a:endParaRPr lang="es-MX" sz="2400" b="1" dirty="0"/>
          </a:p>
          <a:p>
            <a:pPr eaLnBrk="1" hangingPunct="1">
              <a:defRPr/>
            </a:pPr>
            <a:endParaRPr lang="es-CO" sz="2400" b="1" dirty="0"/>
          </a:p>
        </p:txBody>
      </p:sp>
      <p:sp>
        <p:nvSpPr>
          <p:cNvPr id="2" name="Rectángulo 1">
            <a:extLst>
              <a:ext uri="{FF2B5EF4-FFF2-40B4-BE49-F238E27FC236}">
                <a16:creationId xmlns="" xmlns:a16="http://schemas.microsoft.com/office/drawing/2014/main" id="{AE90E206-F8F5-4E52-9DF0-3D01F74749F6}"/>
              </a:ext>
            </a:extLst>
          </p:cNvPr>
          <p:cNvSpPr/>
          <p:nvPr/>
        </p:nvSpPr>
        <p:spPr>
          <a:xfrm>
            <a:off x="605424" y="1590261"/>
            <a:ext cx="10835377" cy="5703549"/>
          </a:xfrm>
          <a:prstGeom prst="rect">
            <a:avLst/>
          </a:prstGeom>
        </p:spPr>
        <p:txBody>
          <a:bodyPr wrap="square">
            <a:spAutoFit/>
          </a:bodyPr>
          <a:lstStyle/>
          <a:p>
            <a:pPr algn="just"/>
            <a:r>
              <a:rPr lang="es-ES" sz="2400" b="1" dirty="0"/>
              <a:t>Objeto de vigilancia y control:</a:t>
            </a:r>
            <a:r>
              <a:rPr lang="es-ES" sz="2400" dirty="0"/>
              <a:t> Se entiende por objeto de vigilancia y control, las actividades, acciones, omisiones, operaciones, procesos, cuenta, contrato, convenio, proyecto, programa, acto o hecho, y los demás asuntos que se encuentren comprendidos o que incidan directa o indirectamente en la gestión fiscal o que involucren bienes, fondos o recursos públicos, así como el uso, explotación, exploración, administración o beneficio de los mismos.</a:t>
            </a:r>
            <a:endParaRPr lang="es-CO" sz="2400" dirty="0"/>
          </a:p>
          <a:p>
            <a:pPr algn="just"/>
            <a:r>
              <a:rPr lang="es-ES" sz="2400" dirty="0"/>
              <a:t>Sujeto de vigilancia y control: Son sujetos de vigilancia y control fiscal los órganos que integran las ramas del poder público, los órganos autónomos e independientes, los de control y electorales, los organismos creados por la Constitución Política y la ley que tienen régimen especial, el Banco de la República, y las demás entidades públicas en todos los niveles administrativos, los particulares, las personas jurídicas y cualquier otro tipo de organización o sociedad que a cualquier título recauden, administren, manejen, dispongan o inviertan fondos, recursos del Estado y/o bienes o recursos públicos en lo relacionado con éstos.</a:t>
            </a:r>
            <a:endParaRPr lang="es-CO" sz="2400" dirty="0"/>
          </a:p>
          <a:p>
            <a:pPr algn="just">
              <a:lnSpc>
                <a:spcPct val="107000"/>
              </a:lnSpc>
              <a:spcAft>
                <a:spcPts val="800"/>
              </a:spcAft>
            </a:pPr>
            <a:endParaRPr lang="es-CO"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081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954157" y="1113182"/>
            <a:ext cx="10632419" cy="4524315"/>
          </a:xfrm>
          <a:prstGeom prst="rect">
            <a:avLst/>
          </a:prstGeom>
        </p:spPr>
        <p:txBody>
          <a:bodyPr wrap="square">
            <a:spAutoFit/>
          </a:bodyPr>
          <a:lstStyle/>
          <a:p>
            <a:pPr>
              <a:defRPr/>
            </a:pPr>
            <a:endParaRPr lang="es-MX" sz="2400" dirty="0"/>
          </a:p>
          <a:p>
            <a:pPr>
              <a:defRPr/>
            </a:pPr>
            <a:r>
              <a:rPr lang="es-MX" sz="2400" b="1" dirty="0"/>
              <a:t>ARTICULO 209. PRINCIPIALISTICA CONSTITUCIONAL</a:t>
            </a:r>
          </a:p>
          <a:p>
            <a:pPr>
              <a:defRPr/>
            </a:pPr>
            <a:endParaRPr lang="es-MX" sz="2400" dirty="0"/>
          </a:p>
          <a:p>
            <a:pPr algn="just">
              <a:defRPr/>
            </a:pPr>
            <a:r>
              <a:rPr lang="es-MX" sz="3600" dirty="0"/>
              <a:t>ARTICULO 209. La función administrativa está al servicio de los intereses generales y se desarrolla con fundamento en los principios de igualdad, moralidad, eficacia, economía, celeridad, imparcialidad y publicidad, mediante la descentralización, la delegación y la desconcentración de funciones.  (…..)</a:t>
            </a:r>
            <a:endParaRPr lang="es-CO" sz="3600" b="1" dirty="0"/>
          </a:p>
        </p:txBody>
      </p:sp>
    </p:spTree>
    <p:extLst>
      <p:ext uri="{BB962C8B-B14F-4D97-AF65-F5344CB8AC3E}">
        <p14:creationId xmlns:p14="http://schemas.microsoft.com/office/powerpoint/2010/main" val="725255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437323" y="1113182"/>
            <a:ext cx="11149254" cy="6647974"/>
          </a:xfrm>
          <a:prstGeom prst="rect">
            <a:avLst/>
          </a:prstGeom>
        </p:spPr>
        <p:txBody>
          <a:bodyPr wrap="square">
            <a:spAutoFit/>
          </a:bodyPr>
          <a:lstStyle/>
          <a:p>
            <a:pPr>
              <a:defRPr/>
            </a:pPr>
            <a:r>
              <a:rPr lang="es-MX" sz="2400" b="1" dirty="0"/>
              <a:t>LEY 403 DE 2020.</a:t>
            </a:r>
          </a:p>
          <a:p>
            <a:pPr>
              <a:defRPr/>
            </a:pPr>
            <a:endParaRPr lang="es-MX" sz="2400" b="1" dirty="0"/>
          </a:p>
          <a:p>
            <a:pPr>
              <a:defRPr/>
            </a:pPr>
            <a:r>
              <a:rPr lang="es-ES" sz="2400" b="1" dirty="0"/>
              <a:t>ARTÍCULO 3. Principios de la vigilancia y el control fiscal.</a:t>
            </a:r>
            <a:r>
              <a:rPr lang="es-ES" sz="2400" dirty="0"/>
              <a:t> La vigilancia y el control fiscal se fundamentan en los siguientes principios:</a:t>
            </a:r>
          </a:p>
          <a:p>
            <a:pPr algn="just">
              <a:defRPr/>
            </a:pPr>
            <a:endParaRPr lang="es-ES" sz="2400" dirty="0"/>
          </a:p>
          <a:p>
            <a:pPr algn="just"/>
            <a:r>
              <a:rPr lang="es-ES" sz="2400" b="1" dirty="0"/>
              <a:t>a) Eficiencia:</a:t>
            </a:r>
            <a:r>
              <a:rPr lang="es-ES" sz="2400" dirty="0"/>
              <a:t> En virtud de este principio, se debe buscar la máxima racionalidad en la relación costo-beneficio en el uso del recurso público, de manera que la gestión fiscal debe propender por maximizar los resultados, con costos iguales o menores.</a:t>
            </a:r>
            <a:endParaRPr lang="es-CO" sz="2400" dirty="0"/>
          </a:p>
          <a:p>
            <a:pPr algn="just"/>
            <a:r>
              <a:rPr lang="es-ES" sz="2400" b="1" dirty="0"/>
              <a:t>b) Eficacia:</a:t>
            </a:r>
            <a:r>
              <a:rPr lang="es-ES" sz="2400" dirty="0"/>
              <a:t> En virtud de este principio, los resultados de la gestión fiscal deben guardar relación con sus objetivos y metas y lograrse en la oportunidad, costos y condiciones previstos.</a:t>
            </a:r>
          </a:p>
          <a:p>
            <a:pPr algn="just"/>
            <a:r>
              <a:rPr lang="es-ES" sz="2400" b="1" dirty="0"/>
              <a:t>c) Equidad:</a:t>
            </a:r>
            <a:r>
              <a:rPr lang="es-ES" sz="2400" dirty="0"/>
              <a:t> En virtud de este principio, la vigilancia fiscal debe propender por medir el impacto redistributivo que tiene la gestión fiscal, tanto para los receptores del bien o servicio público considerados de manera individual, colectivo, o por sector económico o social, como para las entidades o sectores que asumen su costo.</a:t>
            </a:r>
            <a:endParaRPr lang="es-CO" sz="24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2990565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702365" y="1351722"/>
            <a:ext cx="11211339" cy="6032421"/>
          </a:xfrm>
          <a:prstGeom prst="rect">
            <a:avLst/>
          </a:prstGeom>
        </p:spPr>
        <p:txBody>
          <a:bodyPr wrap="square">
            <a:spAutoFit/>
          </a:bodyPr>
          <a:lstStyle/>
          <a:p>
            <a:pPr>
              <a:defRPr/>
            </a:pPr>
            <a:r>
              <a:rPr lang="es-MX" sz="2400" b="1" dirty="0"/>
              <a:t>LEY 403 DE 2020.</a:t>
            </a:r>
          </a:p>
          <a:p>
            <a:pPr>
              <a:defRPr/>
            </a:pPr>
            <a:endParaRPr lang="es-ES" sz="2400" b="1" dirty="0"/>
          </a:p>
          <a:p>
            <a:pPr>
              <a:defRPr/>
            </a:pPr>
            <a:r>
              <a:rPr lang="es-ES" sz="2400" b="1" dirty="0"/>
              <a:t>ARTÍCULO 3. Principios de la vigilancia y el control fiscal.</a:t>
            </a:r>
            <a:r>
              <a:rPr lang="es-ES" sz="2400" dirty="0"/>
              <a:t> La vigilancia y el control fiscal se fundamentan en los siguientes principios:</a:t>
            </a:r>
          </a:p>
          <a:p>
            <a:pPr algn="just"/>
            <a:r>
              <a:rPr lang="es-ES" sz="2800" b="1" dirty="0"/>
              <a:t>d) Economía:</a:t>
            </a:r>
            <a:r>
              <a:rPr lang="es-ES" sz="2800" dirty="0"/>
              <a:t> En virtud de este principio, la gestión fiscal debe realizarse con austeridad y eficiencia, optimizando el uso del tiempo y de los demás recursos públicos, procurando el más alto nivel de calidad en sus resultados.</a:t>
            </a:r>
            <a:endParaRPr lang="es-CO" sz="2800" dirty="0"/>
          </a:p>
          <a:p>
            <a:pPr algn="just"/>
            <a:r>
              <a:rPr lang="es-ES" sz="2800" b="1" dirty="0"/>
              <a:t>e) Concurrencia:</a:t>
            </a:r>
            <a:r>
              <a:rPr lang="es-ES" sz="2800" dirty="0"/>
              <a:t> En virtud de este principio, la Contraloría General de la República comparte la competencia de la vigilancia y control fiscal sobre los sujetos y objetos de control fiscal de las contralorías territoriales en los términos definidos por la ley.</a:t>
            </a:r>
            <a:endParaRPr lang="es-CO" sz="2800"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3193110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113298" y="1557905"/>
            <a:ext cx="9195623" cy="1156868"/>
          </a:xfrm>
        </p:spPr>
        <p:txBody>
          <a:bodyPr>
            <a:normAutofit fontScale="90000"/>
          </a:bodyPr>
          <a:lstStyle/>
          <a:p>
            <a:r>
              <a:rPr lang="es-CO" sz="3600" b="1" dirty="0">
                <a:latin typeface="Arial Narrow" panose="020B0606020202030204" pitchFamily="34" charset="0"/>
              </a:rPr>
              <a:t>CONTENIDO DE LA CAPACITACIÓN</a:t>
            </a:r>
            <a:r>
              <a:rPr lang="es-CO" b="1" dirty="0">
                <a:solidFill>
                  <a:srgbClr val="FFC000"/>
                </a:solidFill>
                <a:latin typeface="Arial Narrow" panose="020B0606020202030204" pitchFamily="34" charset="0"/>
              </a:rPr>
              <a:t/>
            </a:r>
            <a:br>
              <a:rPr lang="es-CO" b="1" dirty="0">
                <a:solidFill>
                  <a:srgbClr val="FFC000"/>
                </a:solidFill>
                <a:latin typeface="Arial Narrow" panose="020B0606020202030204" pitchFamily="34" charset="0"/>
              </a:rPr>
            </a:br>
            <a:endParaRPr lang="es-CO" dirty="0"/>
          </a:p>
        </p:txBody>
      </p:sp>
      <p:sp>
        <p:nvSpPr>
          <p:cNvPr id="3" name="Rectángulo 2"/>
          <p:cNvSpPr/>
          <p:nvPr/>
        </p:nvSpPr>
        <p:spPr>
          <a:xfrm>
            <a:off x="1227551" y="2136338"/>
            <a:ext cx="10020822" cy="3970318"/>
          </a:xfrm>
          <a:prstGeom prst="rect">
            <a:avLst/>
          </a:prstGeom>
        </p:spPr>
        <p:txBody>
          <a:bodyPr wrap="square">
            <a:spAutoFit/>
          </a:bodyPr>
          <a:lstStyle/>
          <a:p>
            <a:pPr marL="457200" indent="-457200">
              <a:buFont typeface="Wingdings" panose="05000000000000000000" pitchFamily="2" charset="2"/>
              <a:buChar char="v"/>
              <a:defRPr/>
            </a:pPr>
            <a:r>
              <a:rPr lang="es-CO" sz="2800" b="1" dirty="0">
                <a:latin typeface="Arial Narrow" panose="020B0606020202030204" pitchFamily="34" charset="0"/>
              </a:rPr>
              <a:t>Apuntes históricos del control fiscal</a:t>
            </a:r>
          </a:p>
          <a:p>
            <a:pPr marL="457200" indent="-457200">
              <a:buFont typeface="Wingdings" panose="05000000000000000000" pitchFamily="2" charset="2"/>
              <a:buChar char="v"/>
              <a:defRPr/>
            </a:pPr>
            <a:r>
              <a:rPr lang="es-CO" sz="2800" b="1" dirty="0">
                <a:latin typeface="Arial Narrow" panose="020B0606020202030204" pitchFamily="34" charset="0"/>
              </a:rPr>
              <a:t>Nociones de Gestión y Control Fiscal</a:t>
            </a:r>
          </a:p>
          <a:p>
            <a:pPr marL="457200" indent="-457200">
              <a:buFont typeface="Wingdings" panose="05000000000000000000" pitchFamily="2" charset="2"/>
              <a:buChar char="v"/>
              <a:defRPr/>
            </a:pPr>
            <a:r>
              <a:rPr lang="es-CO" sz="2800" b="1" dirty="0">
                <a:latin typeface="Arial Narrow" panose="020B0606020202030204" pitchFamily="34" charset="0"/>
              </a:rPr>
              <a:t>Principialistica Legal y Constitucional sobre Control Fiscal</a:t>
            </a:r>
          </a:p>
          <a:p>
            <a:pPr marL="457200" indent="-457200">
              <a:buFont typeface="Wingdings" panose="05000000000000000000" pitchFamily="2" charset="2"/>
              <a:buChar char="v"/>
              <a:defRPr/>
            </a:pPr>
            <a:r>
              <a:rPr lang="es-CO" sz="2800" b="1" dirty="0">
                <a:latin typeface="Arial Narrow" panose="020B0606020202030204" pitchFamily="34" charset="0"/>
              </a:rPr>
              <a:t>Relación de Organismos de Control </a:t>
            </a:r>
          </a:p>
          <a:p>
            <a:pPr marL="457200" indent="-457200">
              <a:buFont typeface="Wingdings" panose="05000000000000000000" pitchFamily="2" charset="2"/>
              <a:buChar char="v"/>
              <a:defRPr/>
            </a:pPr>
            <a:r>
              <a:rPr lang="es-CO" sz="2800" b="1" dirty="0">
                <a:latin typeface="Arial Narrow" panose="020B0606020202030204" pitchFamily="34" charset="0"/>
              </a:rPr>
              <a:t>Relación de Sujetos de control</a:t>
            </a:r>
          </a:p>
          <a:p>
            <a:pPr marL="457200" indent="-457200">
              <a:buFont typeface="Wingdings" panose="05000000000000000000" pitchFamily="2" charset="2"/>
              <a:buChar char="v"/>
              <a:defRPr/>
            </a:pPr>
            <a:r>
              <a:rPr lang="es-CO" sz="2800" b="1" dirty="0">
                <a:latin typeface="Arial Narrow" panose="020B0606020202030204" pitchFamily="34" charset="0"/>
              </a:rPr>
              <a:t>Proceso Auditor y Proceso de Responsabilidad Fiscal</a:t>
            </a:r>
          </a:p>
          <a:p>
            <a:pPr marL="457200" indent="-457200">
              <a:buFont typeface="Wingdings" panose="05000000000000000000" pitchFamily="2" charset="2"/>
              <a:buChar char="v"/>
              <a:defRPr/>
            </a:pPr>
            <a:r>
              <a:rPr lang="es-CO" sz="2800" b="1" dirty="0">
                <a:latin typeface="Arial Narrow" panose="020B0606020202030204" pitchFamily="34" charset="0"/>
              </a:rPr>
              <a:t>Esquemas del Procedimiento Ordinario y Verbal del Proceso de Responsabilidad.</a:t>
            </a:r>
          </a:p>
          <a:p>
            <a:pPr marL="457200" indent="-457200">
              <a:buFont typeface="Wingdings" panose="05000000000000000000" pitchFamily="2" charset="2"/>
              <a:buChar char="v"/>
              <a:defRPr/>
            </a:pPr>
            <a:r>
              <a:rPr lang="es-CO" sz="2800" b="1" dirty="0">
                <a:latin typeface="Arial Narrow" panose="020B0606020202030204" pitchFamily="34" charset="0"/>
              </a:rPr>
              <a:t>Consecuencia de los Fallos con Responsabilidad Fiscal</a:t>
            </a:r>
          </a:p>
        </p:txBody>
      </p:sp>
    </p:spTree>
    <p:extLst>
      <p:ext uri="{BB962C8B-B14F-4D97-AF65-F5344CB8AC3E}">
        <p14:creationId xmlns:p14="http://schemas.microsoft.com/office/powerpoint/2010/main" val="18143717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702365" y="1351722"/>
            <a:ext cx="11211339" cy="6771084"/>
          </a:xfrm>
          <a:prstGeom prst="rect">
            <a:avLst/>
          </a:prstGeom>
        </p:spPr>
        <p:txBody>
          <a:bodyPr wrap="square">
            <a:spAutoFit/>
          </a:bodyPr>
          <a:lstStyle/>
          <a:p>
            <a:pPr>
              <a:defRPr/>
            </a:pPr>
            <a:r>
              <a:rPr lang="es-MX" sz="2400" b="1" dirty="0"/>
              <a:t>LEY 403 DE 2020. ARTICULO 3.</a:t>
            </a:r>
          </a:p>
          <a:p>
            <a:pPr>
              <a:defRPr/>
            </a:pPr>
            <a:endParaRPr lang="es-ES" sz="2400" b="1" dirty="0"/>
          </a:p>
          <a:p>
            <a:pPr algn="just"/>
            <a:r>
              <a:rPr lang="es-ES" sz="2400" b="1" dirty="0"/>
              <a:t>f) Coordinación.</a:t>
            </a:r>
            <a:r>
              <a:rPr lang="es-ES" sz="2400" dirty="0"/>
              <a:t> En virtud de este principio, el ejercicio de competencias concurrentes se hace de manera armónica y colaborativa, de modo que las acciones entre la Contraloría General de la República y los demás órganos de control fiscal resulten complementarias y conducentes al logro de los fines estatales y, en especial, de la vigilancia y el control fiscal.</a:t>
            </a:r>
            <a:endParaRPr lang="es-CO" sz="2400" dirty="0"/>
          </a:p>
          <a:p>
            <a:pPr algn="just"/>
            <a:r>
              <a:rPr lang="es-ES" sz="2400" b="1" dirty="0"/>
              <a:t>g) Desarrollo sostenible:</a:t>
            </a:r>
            <a:r>
              <a:rPr lang="es-ES" sz="2400" dirty="0"/>
              <a:t> En virtud de este principio, la gestión económico financiera y social del Estado debe propender por la preservación de los recursos naturales y su oferta para el beneficio de las generaciones futuras, la explotación racional, prudente y apropiada de los recursos, su uso equitativo por todas las comunidades del área de influencia y la integración de las consideraciones ambientales en la planificación del desarrollo y de la intervención estatal. (……)</a:t>
            </a:r>
            <a:endParaRPr lang="es-CO" sz="2400" dirty="0"/>
          </a:p>
          <a:p>
            <a:pPr algn="just"/>
            <a:endParaRPr lang="es-CO" sz="2800"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3578270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702365" y="1351722"/>
            <a:ext cx="11211339" cy="7078861"/>
          </a:xfrm>
          <a:prstGeom prst="rect">
            <a:avLst/>
          </a:prstGeom>
        </p:spPr>
        <p:txBody>
          <a:bodyPr wrap="square">
            <a:spAutoFit/>
          </a:bodyPr>
          <a:lstStyle/>
          <a:p>
            <a:pPr>
              <a:defRPr/>
            </a:pPr>
            <a:r>
              <a:rPr lang="es-MX" sz="2400" b="1" dirty="0"/>
              <a:t>LEY 403 DE 2020. ARTICULO 3.</a:t>
            </a:r>
          </a:p>
          <a:p>
            <a:pPr>
              <a:defRPr/>
            </a:pPr>
            <a:endParaRPr lang="es-ES" sz="2400" b="1" dirty="0"/>
          </a:p>
          <a:p>
            <a:pPr algn="just"/>
            <a:r>
              <a:rPr lang="es-ES" sz="2400" b="1" dirty="0"/>
              <a:t>h) Valoración de costos ambientales:</a:t>
            </a:r>
            <a:r>
              <a:rPr lang="es-ES" sz="2400" dirty="0"/>
              <a:t> En virtud de este principio el ejercicio de la gestión fiscal debe considerar y garantizar la cuantificación e internalización del costo-beneficio ambiental.</a:t>
            </a:r>
            <a:endParaRPr lang="es-CO" sz="2400" dirty="0"/>
          </a:p>
          <a:p>
            <a:pPr algn="just"/>
            <a:r>
              <a:rPr lang="es-ES" sz="2400" b="1" dirty="0"/>
              <a:t>i) Efecto disuasivo:</a:t>
            </a:r>
            <a:r>
              <a:rPr lang="es-ES" sz="2400" dirty="0"/>
              <a:t> En virtud de este principio, la vigilancia y el control fiscal deben propender a que sus resultados generen conciencia en los sujetos a partir de las consecuencias negativas que les puede acarrear su comportamiento apartado de las normas de conducta que regulan su actividad fiscal.</a:t>
            </a:r>
            <a:endParaRPr lang="es-CO" sz="2400" dirty="0"/>
          </a:p>
          <a:p>
            <a:pPr algn="just"/>
            <a:r>
              <a:rPr lang="es-ES" sz="2400" b="1" dirty="0"/>
              <a:t>j) Especialización técnica.</a:t>
            </a:r>
            <a:r>
              <a:rPr lang="es-ES" sz="2400" dirty="0"/>
              <a:t> En virtud de este principio, la vigilancia y el control fiscal exigen calidad, consistencia y razonabilidad en su ejercicio, mediante el conocimiento de la naturaleza de los sujetos vigilados, el marco regulatorio propio del respectivo sector y de sus procesos, la ciencia o disciplina académica aplicable a los mismos y los distintos escenarios en los que se desarrollan.</a:t>
            </a:r>
            <a:endParaRPr lang="es-CO" sz="2400" dirty="0"/>
          </a:p>
          <a:p>
            <a:pPr algn="just"/>
            <a:endParaRPr lang="es-CO" sz="2400"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2138253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702365" y="1351722"/>
            <a:ext cx="11211339" cy="6340197"/>
          </a:xfrm>
          <a:prstGeom prst="rect">
            <a:avLst/>
          </a:prstGeom>
        </p:spPr>
        <p:txBody>
          <a:bodyPr wrap="square">
            <a:spAutoFit/>
          </a:bodyPr>
          <a:lstStyle/>
          <a:p>
            <a:pPr>
              <a:defRPr/>
            </a:pPr>
            <a:r>
              <a:rPr lang="es-MX" sz="2400" b="1" dirty="0"/>
              <a:t>LEY 403 DE 2020. ARICULO 3.</a:t>
            </a:r>
          </a:p>
          <a:p>
            <a:pPr>
              <a:defRPr/>
            </a:pPr>
            <a:endParaRPr lang="es-MX" sz="2400" b="1" dirty="0"/>
          </a:p>
          <a:p>
            <a:pPr algn="just"/>
            <a:r>
              <a:rPr lang="es-ES" sz="2400" b="1" dirty="0"/>
              <a:t>k) Inoponibilidad en el acceso a la información.</a:t>
            </a:r>
            <a:r>
              <a:rPr lang="es-ES" sz="2400" dirty="0"/>
              <a:t> En virtud de este principio, los órganos de control fiscal podrán requerir, conocer y examinar, de manera gratuita, todos los datos e información sobre la gestión fiscal de entidades públicas o privadas, exclusivamente para el ejercicio de sus funciones sin que le sea oponible reserva alguna.</a:t>
            </a:r>
            <a:endParaRPr lang="es-CO" sz="2400" dirty="0"/>
          </a:p>
          <a:p>
            <a:pPr algn="just"/>
            <a:r>
              <a:rPr lang="es-ES" sz="2400" b="1" dirty="0"/>
              <a:t>l) Tecnificación:</a:t>
            </a:r>
            <a:r>
              <a:rPr lang="es-ES" sz="2400" dirty="0"/>
              <a:t> En virtud de este principio, las actividades de vigilancia y control fiscal se apoyarán en la gestión de la información, entendida como el uso eficiente de todas las capacidades tecnológicas disponibles, como inteligencia artificial, analítica y minería de datos, para la determinación anticipada o posterior de las causas de las malas prácticas de gestión fiscal y la focalización de las acciones de vigilancia y control fiscal. con observancia de la normatividad que regula el tratamiento de datos personales.</a:t>
            </a:r>
            <a:endParaRPr lang="es-CO" sz="2400" dirty="0"/>
          </a:p>
          <a:p>
            <a:pPr>
              <a:defRPr/>
            </a:pPr>
            <a:endParaRPr lang="es-ES" sz="2400" b="1"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685139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530087" y="1046922"/>
            <a:ext cx="11383617" cy="7448193"/>
          </a:xfrm>
          <a:prstGeom prst="rect">
            <a:avLst/>
          </a:prstGeom>
        </p:spPr>
        <p:txBody>
          <a:bodyPr wrap="square">
            <a:spAutoFit/>
          </a:bodyPr>
          <a:lstStyle/>
          <a:p>
            <a:pPr>
              <a:defRPr/>
            </a:pPr>
            <a:r>
              <a:rPr lang="es-MX" sz="2400" b="1" dirty="0"/>
              <a:t>LEY 403 DE 2020. ARICULO 3.</a:t>
            </a:r>
          </a:p>
          <a:p>
            <a:pPr algn="just">
              <a:defRPr/>
            </a:pPr>
            <a:endParaRPr lang="es-MX" sz="2400" b="1" dirty="0"/>
          </a:p>
          <a:p>
            <a:pPr algn="just"/>
            <a:r>
              <a:rPr lang="es-ES" sz="2400" b="1" dirty="0"/>
              <a:t>m) Integralidad:</a:t>
            </a:r>
            <a:r>
              <a:rPr lang="es-ES" sz="2400" dirty="0"/>
              <a:t> En virtud de este principio, la vigilancia y control fiscal comprenderá todas las actividades del respectivo sujeto de control desde una perspectiva macro y micro, sin perjuicio de la selectividad , con el fin de evaluar de manera cabal y completa los planes, programas, proyectos, procesos y operaciones materia de examen y los beneficios económicos y/o sociales obtenidos, en relación con el gasto generado, los planes y sus metas cualitativas y cuantitativas, y su vinculación con políticas gubernamentales .</a:t>
            </a:r>
            <a:endParaRPr lang="es-CO" sz="2400" dirty="0"/>
          </a:p>
          <a:p>
            <a:pPr algn="just"/>
            <a:r>
              <a:rPr lang="es-ES" sz="2400" b="1" dirty="0"/>
              <a:t>n) Oportunidad.</a:t>
            </a:r>
            <a:r>
              <a:rPr lang="es-ES" sz="2400" dirty="0"/>
              <a:t> En virtud de este principio, las acciones de vigilancia y control fiscal, preventivas o posteriores se llevan a cabo en el momento y circunstancias debidas y pertinentes para cumplir su cometido, esto es, cuando contribuyan a la defensa y protección del patrimonio público, al fortalecimiento del control social sobre el uso de los recursos y a la generación de efectos disuasivos frente a las malas prácticas de gestión fiscal.</a:t>
            </a:r>
            <a:endParaRPr lang="es-CO" sz="2400" dirty="0"/>
          </a:p>
          <a:p>
            <a:pPr>
              <a:defRPr/>
            </a:pPr>
            <a:endParaRPr lang="es-ES" sz="2400" b="1"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1844185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530087" y="1046922"/>
            <a:ext cx="11383617" cy="7140416"/>
          </a:xfrm>
          <a:prstGeom prst="rect">
            <a:avLst/>
          </a:prstGeom>
        </p:spPr>
        <p:txBody>
          <a:bodyPr wrap="square">
            <a:spAutoFit/>
          </a:bodyPr>
          <a:lstStyle/>
          <a:p>
            <a:pPr>
              <a:defRPr/>
            </a:pPr>
            <a:endParaRPr lang="es-MX" sz="2400" b="1" dirty="0"/>
          </a:p>
          <a:p>
            <a:pPr>
              <a:defRPr/>
            </a:pPr>
            <a:r>
              <a:rPr lang="es-MX" sz="2400" b="1" dirty="0"/>
              <a:t>LEY 403 DE 2020. ARICULO 3.</a:t>
            </a:r>
          </a:p>
          <a:p>
            <a:pPr algn="just">
              <a:defRPr/>
            </a:pPr>
            <a:endParaRPr lang="es-ES" sz="2800" b="1" dirty="0"/>
          </a:p>
          <a:p>
            <a:pPr algn="just">
              <a:defRPr/>
            </a:pPr>
            <a:r>
              <a:rPr lang="es-ES" sz="2400" b="1" dirty="0"/>
              <a:t>o) Prevalencia.</a:t>
            </a:r>
            <a:r>
              <a:rPr lang="es-ES" sz="2400" dirty="0"/>
              <a:t> En virtud de este principio, las competencias de la Contraloría General de la República primarán respecto de las competencias de las contralorías territoriales, en los términos que se definen en el presente Decreto Ley y demás disposiciones que lo modifiquen o reglamenten. En aplicación de este principio, cuando la Contraloría General de la República inicie un ejercicio de control fiscal, la contraloría territorial debe abstenerse de actuar en el mismo caso; así mismo, si la contraloría territorial inició un ejercicio de control fiscal y la Contraloría General de la República decide intervenir de conformidad con los mecanismos establecidos en el presente Decreto Ley, desplazará en su competencia a la contraloría territorial, sin perjuicio de la colaboración que las contralorías territoriales deben prestar en estos eventos a la Contraloría General de la República.</a:t>
            </a:r>
            <a:endParaRPr lang="es-CO" sz="2400" dirty="0"/>
          </a:p>
          <a:p>
            <a:pPr>
              <a:defRPr/>
            </a:pPr>
            <a:endParaRPr lang="es-ES" sz="2400" b="1"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40292667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1"/>
          <p:cNvSpPr/>
          <p:nvPr/>
        </p:nvSpPr>
        <p:spPr>
          <a:xfrm>
            <a:off x="530087" y="1046922"/>
            <a:ext cx="11383617" cy="7509748"/>
          </a:xfrm>
          <a:prstGeom prst="rect">
            <a:avLst/>
          </a:prstGeom>
        </p:spPr>
        <p:txBody>
          <a:bodyPr wrap="square">
            <a:spAutoFit/>
          </a:bodyPr>
          <a:lstStyle/>
          <a:p>
            <a:pPr>
              <a:defRPr/>
            </a:pPr>
            <a:endParaRPr lang="es-MX" sz="2400" b="1" dirty="0"/>
          </a:p>
          <a:p>
            <a:pPr>
              <a:defRPr/>
            </a:pPr>
            <a:r>
              <a:rPr lang="es-MX" sz="2400" b="1" dirty="0"/>
              <a:t>LEY 403 DE 2020. ARICULO 3.</a:t>
            </a:r>
          </a:p>
          <a:p>
            <a:pPr algn="just">
              <a:defRPr/>
            </a:pPr>
            <a:endParaRPr lang="es-ES" sz="2800" b="1" dirty="0"/>
          </a:p>
          <a:p>
            <a:pPr algn="just">
              <a:defRPr/>
            </a:pPr>
            <a:r>
              <a:rPr lang="es-ES" sz="2400" b="1" dirty="0"/>
              <a:t>p) Selectividad:</a:t>
            </a:r>
            <a:r>
              <a:rPr lang="es-ES" sz="2400" dirty="0"/>
              <a:t> En virtud de este principio, el control fiscal se realizará en los procesos que denoten mayor riesgo de incurrir en actos contra la probidad administrativa o detrimento al patrimonio público. Así mismo, en virtud de este principio, el control fiscal podrá responder a la selección mediante un procedimiento técnico de una muestra representativa de recursos, cuentas, operaciones o actividades, que lleve a obtener conclusiones sobre el universo respectivo.</a:t>
            </a:r>
            <a:endParaRPr lang="es-CO" sz="2400" dirty="0"/>
          </a:p>
          <a:p>
            <a:pPr algn="just">
              <a:defRPr/>
            </a:pPr>
            <a:endParaRPr lang="es-ES" sz="2400" b="1" dirty="0"/>
          </a:p>
          <a:p>
            <a:pPr algn="just">
              <a:defRPr/>
            </a:pPr>
            <a:r>
              <a:rPr lang="es-ES" sz="2400" b="1" dirty="0"/>
              <a:t>q) Subsidiariedad.</a:t>
            </a:r>
            <a:r>
              <a:rPr lang="es-ES" sz="2400" dirty="0"/>
              <a:t> En virtud de este principio, el ejercicio de las competencias entre contralorías debe realizarse en el nivel más próximo al ciudadano, sin perjuicio de que, por causas relacionadas con la imposibilidad para ejercer eficiente u objetivamente, la Contraloría General de la República pueda intervenir en los asuntos propios de las contralorías territoriales en los términos previstos en el presente Decreto Ley.</a:t>
            </a:r>
            <a:endParaRPr lang="es-CO" sz="2400" dirty="0"/>
          </a:p>
          <a:p>
            <a:pPr>
              <a:defRPr/>
            </a:pPr>
            <a:endParaRPr lang="es-ES" sz="2400" b="1" dirty="0"/>
          </a:p>
          <a:p>
            <a:pPr algn="just"/>
            <a:endParaRPr lang="es-CO" sz="2800" dirty="0"/>
          </a:p>
          <a:p>
            <a:pPr algn="just"/>
            <a:endParaRPr lang="es-CO" sz="2400" dirty="0"/>
          </a:p>
          <a:p>
            <a:pPr>
              <a:defRPr/>
            </a:pPr>
            <a:endParaRPr lang="es-CO" dirty="0"/>
          </a:p>
          <a:p>
            <a:pPr>
              <a:defRPr/>
            </a:pPr>
            <a:endParaRPr lang="es-MX" sz="2400" dirty="0"/>
          </a:p>
        </p:txBody>
      </p:sp>
    </p:spTree>
    <p:extLst>
      <p:ext uri="{BB962C8B-B14F-4D97-AF65-F5344CB8AC3E}">
        <p14:creationId xmlns:p14="http://schemas.microsoft.com/office/powerpoint/2010/main" val="25913036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ángulo 1"/>
          <p:cNvSpPr/>
          <p:nvPr/>
        </p:nvSpPr>
        <p:spPr>
          <a:xfrm>
            <a:off x="1215024" y="2459376"/>
            <a:ext cx="9544833" cy="3108543"/>
          </a:xfrm>
          <a:prstGeom prst="rect">
            <a:avLst/>
          </a:prstGeom>
        </p:spPr>
        <p:txBody>
          <a:bodyPr wrap="square">
            <a:spAutoFit/>
          </a:bodyPr>
          <a:lstStyle/>
          <a:p>
            <a:pPr algn="ctr" eaLnBrk="1" hangingPunct="1">
              <a:defRPr/>
            </a:pPr>
            <a:endParaRPr lang="es-CO" sz="3600" dirty="0">
              <a:solidFill>
                <a:srgbClr val="FFC000"/>
              </a:solidFill>
            </a:endParaRPr>
          </a:p>
          <a:p>
            <a:pPr algn="ctr" eaLnBrk="1" hangingPunct="1">
              <a:defRPr/>
            </a:pPr>
            <a:r>
              <a:rPr lang="es-CO" sz="4000" b="1" dirty="0">
                <a:latin typeface="Arial Narrow" panose="020B0606020202030204" pitchFamily="34" charset="0"/>
              </a:rPr>
              <a:t>EN EL PANTALLAZO QUE SIGUE SE RELACIONAN LOS ORGANISMOS DE CONTROL </a:t>
            </a:r>
            <a:r>
              <a:rPr lang="es-CO" sz="4000" dirty="0">
                <a:solidFill>
                  <a:srgbClr val="FFC000"/>
                </a:solidFill>
              </a:rPr>
              <a:t/>
            </a:r>
            <a:br>
              <a:rPr lang="es-CO" sz="4000" dirty="0">
                <a:solidFill>
                  <a:srgbClr val="FFC000"/>
                </a:solidFill>
              </a:rPr>
            </a:br>
            <a:endParaRPr lang="es-CO" sz="4000" b="1" dirty="0">
              <a:solidFill>
                <a:srgbClr val="FFC000"/>
              </a:solidFill>
            </a:endParaRPr>
          </a:p>
        </p:txBody>
      </p:sp>
    </p:spTree>
    <p:extLst>
      <p:ext uri="{BB962C8B-B14F-4D97-AF65-F5344CB8AC3E}">
        <p14:creationId xmlns:p14="http://schemas.microsoft.com/office/powerpoint/2010/main" val="3239155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 name="Group 1028"/>
          <p:cNvGrpSpPr>
            <a:grpSpLocks noGrp="1"/>
          </p:cNvGrpSpPr>
          <p:nvPr/>
        </p:nvGrpSpPr>
        <p:grpSpPr bwMode="auto">
          <a:xfrm>
            <a:off x="612543" y="1233897"/>
            <a:ext cx="10636963" cy="4891361"/>
            <a:chOff x="568" y="1200"/>
            <a:chExt cx="4881" cy="2784"/>
          </a:xfrm>
        </p:grpSpPr>
        <p:sp>
          <p:nvSpPr>
            <p:cNvPr id="5" name="Text Box 1029"/>
            <p:cNvSpPr txBox="1">
              <a:spLocks noChangeArrowheads="1"/>
            </p:cNvSpPr>
            <p:nvPr/>
          </p:nvSpPr>
          <p:spPr bwMode="auto">
            <a:xfrm>
              <a:off x="2526" y="1200"/>
              <a:ext cx="743" cy="214"/>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600" dirty="0">
                  <a:latin typeface="Tahoma" pitchFamily="34" charset="0"/>
                </a:rPr>
                <a:t>CONTROL</a:t>
              </a:r>
              <a:endParaRPr lang="es-ES" sz="1600" dirty="0">
                <a:latin typeface="Tahoma" pitchFamily="34" charset="0"/>
              </a:endParaRPr>
            </a:p>
          </p:txBody>
        </p:sp>
        <p:sp>
          <p:nvSpPr>
            <p:cNvPr id="6" name="Text Box 1030"/>
            <p:cNvSpPr txBox="1">
              <a:spLocks noChangeArrowheads="1"/>
            </p:cNvSpPr>
            <p:nvPr/>
          </p:nvSpPr>
          <p:spPr bwMode="auto">
            <a:xfrm>
              <a:off x="3297" y="1994"/>
              <a:ext cx="676" cy="41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Auditoría General  </a:t>
              </a:r>
            </a:p>
            <a:p>
              <a:pPr algn="ctr" fontAlgn="auto">
                <a:spcBef>
                  <a:spcPct val="20000"/>
                </a:spcBef>
                <a:spcAft>
                  <a:spcPts val="0"/>
                </a:spcAft>
                <a:defRPr/>
              </a:pPr>
              <a:r>
                <a:rPr lang="es-CO" sz="1200" dirty="0">
                  <a:solidFill>
                    <a:schemeClr val="tx1"/>
                  </a:solidFill>
                  <a:latin typeface="Arial" charset="0"/>
                </a:rPr>
                <a:t>de la Republica </a:t>
              </a:r>
            </a:p>
            <a:p>
              <a:pPr algn="ctr" fontAlgn="auto">
                <a:spcBef>
                  <a:spcPct val="20000"/>
                </a:spcBef>
                <a:spcAft>
                  <a:spcPts val="0"/>
                </a:spcAft>
                <a:defRPr/>
              </a:pPr>
              <a:r>
                <a:rPr lang="es-CO" sz="1200" dirty="0">
                  <a:solidFill>
                    <a:schemeClr val="tx1"/>
                  </a:solidFill>
                  <a:latin typeface="Arial" charset="0"/>
                </a:rPr>
                <a:t>(Art, 274 C.N.)</a:t>
              </a:r>
              <a:endParaRPr lang="es-ES" sz="1200" dirty="0">
                <a:solidFill>
                  <a:schemeClr val="tx1"/>
                </a:solidFill>
                <a:latin typeface="Arial" charset="0"/>
              </a:endParaRPr>
            </a:p>
          </p:txBody>
        </p:sp>
        <p:sp>
          <p:nvSpPr>
            <p:cNvPr id="7" name="Rectangle 1031"/>
            <p:cNvSpPr>
              <a:spLocks noChangeArrowheads="1"/>
            </p:cNvSpPr>
            <p:nvPr/>
          </p:nvSpPr>
          <p:spPr bwMode="auto">
            <a:xfrm>
              <a:off x="1846" y="1975"/>
              <a:ext cx="873" cy="53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fontAlgn="auto">
                <a:spcBef>
                  <a:spcPts val="0"/>
                </a:spcBef>
                <a:spcAft>
                  <a:spcPts val="0"/>
                </a:spcAft>
                <a:defRPr/>
              </a:pPr>
              <a:endParaRPr lang="es-CO"/>
            </a:p>
          </p:txBody>
        </p:sp>
        <p:sp>
          <p:nvSpPr>
            <p:cNvPr id="8" name="Text Box 1032"/>
            <p:cNvSpPr txBox="1">
              <a:spLocks noChangeArrowheads="1"/>
            </p:cNvSpPr>
            <p:nvPr/>
          </p:nvSpPr>
          <p:spPr bwMode="auto">
            <a:xfrm>
              <a:off x="2049" y="2105"/>
              <a:ext cx="468" cy="15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Contralorías</a:t>
              </a:r>
              <a:endParaRPr lang="es-ES" sz="1200" dirty="0">
                <a:solidFill>
                  <a:schemeClr val="tx1"/>
                </a:solidFill>
                <a:latin typeface="Arial" charset="0"/>
              </a:endParaRPr>
            </a:p>
          </p:txBody>
        </p:sp>
        <p:sp>
          <p:nvSpPr>
            <p:cNvPr id="9" name="Text Box 1033"/>
            <p:cNvSpPr txBox="1">
              <a:spLocks noChangeArrowheads="1"/>
            </p:cNvSpPr>
            <p:nvPr/>
          </p:nvSpPr>
          <p:spPr bwMode="auto">
            <a:xfrm>
              <a:off x="4433" y="2022"/>
              <a:ext cx="814" cy="284"/>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fontAlgn="auto">
                <a:spcBef>
                  <a:spcPct val="20000"/>
                </a:spcBef>
                <a:spcAft>
                  <a:spcPts val="0"/>
                </a:spcAft>
                <a:defRPr/>
              </a:pPr>
              <a:r>
                <a:rPr lang="es-CO" sz="1200" dirty="0">
                  <a:solidFill>
                    <a:schemeClr val="tx1"/>
                  </a:solidFill>
                  <a:latin typeface="Arial" charset="0"/>
                </a:rPr>
                <a:t>Ministerio Público</a:t>
              </a:r>
            </a:p>
            <a:p>
              <a:pPr algn="ctr" fontAlgn="auto">
                <a:spcBef>
                  <a:spcPct val="20000"/>
                </a:spcBef>
                <a:spcAft>
                  <a:spcPts val="0"/>
                </a:spcAft>
                <a:defRPr/>
              </a:pPr>
              <a:r>
                <a:rPr lang="es-CO" sz="1200" dirty="0">
                  <a:solidFill>
                    <a:schemeClr val="tx1"/>
                  </a:solidFill>
                  <a:latin typeface="Arial" charset="0"/>
                </a:rPr>
                <a:t>(</a:t>
              </a:r>
              <a:r>
                <a:rPr lang="es-CO" sz="1200" dirty="0" err="1">
                  <a:solidFill>
                    <a:schemeClr val="tx1"/>
                  </a:solidFill>
                  <a:latin typeface="Arial" charset="0"/>
                </a:rPr>
                <a:t>Arts</a:t>
              </a:r>
              <a:r>
                <a:rPr lang="es-CO" sz="1200" dirty="0">
                  <a:solidFill>
                    <a:schemeClr val="tx1"/>
                  </a:solidFill>
                  <a:latin typeface="Arial" charset="0"/>
                </a:rPr>
                <a:t>, 275 a 280 C.N.)</a:t>
              </a:r>
              <a:endParaRPr lang="es-ES" sz="1200" dirty="0">
                <a:solidFill>
                  <a:schemeClr val="tx1"/>
                </a:solidFill>
                <a:latin typeface="Arial" charset="0"/>
              </a:endParaRPr>
            </a:p>
          </p:txBody>
        </p:sp>
        <p:sp>
          <p:nvSpPr>
            <p:cNvPr id="10" name="Text Box 1034"/>
            <p:cNvSpPr txBox="1">
              <a:spLocks noChangeArrowheads="1"/>
            </p:cNvSpPr>
            <p:nvPr/>
          </p:nvSpPr>
          <p:spPr bwMode="auto">
            <a:xfrm>
              <a:off x="659" y="1975"/>
              <a:ext cx="859" cy="389"/>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fontAlgn="auto">
                <a:spcBef>
                  <a:spcPct val="20000"/>
                </a:spcBef>
                <a:spcAft>
                  <a:spcPts val="0"/>
                </a:spcAft>
                <a:defRPr/>
              </a:pPr>
              <a:r>
                <a:rPr lang="es-CO" sz="1200" dirty="0">
                  <a:solidFill>
                    <a:schemeClr val="tx1"/>
                  </a:solidFill>
                  <a:latin typeface="Arial" charset="0"/>
                </a:rPr>
                <a:t>Participación Ciudadana en el Control fiscal </a:t>
              </a:r>
            </a:p>
            <a:p>
              <a:pPr algn="ctr" fontAlgn="auto">
                <a:spcBef>
                  <a:spcPct val="20000"/>
                </a:spcBef>
                <a:spcAft>
                  <a:spcPts val="0"/>
                </a:spcAft>
                <a:defRPr/>
              </a:pPr>
              <a:r>
                <a:rPr lang="es-CO" sz="1200" dirty="0">
                  <a:solidFill>
                    <a:schemeClr val="tx1"/>
                  </a:solidFill>
                  <a:latin typeface="Arial" charset="0"/>
                </a:rPr>
                <a:t>(Art. 270 C.N.)</a:t>
              </a:r>
              <a:endParaRPr lang="es-ES" sz="1200" dirty="0">
                <a:solidFill>
                  <a:schemeClr val="tx1"/>
                </a:solidFill>
                <a:latin typeface="Arial" charset="0"/>
              </a:endParaRPr>
            </a:p>
          </p:txBody>
        </p:sp>
        <p:sp>
          <p:nvSpPr>
            <p:cNvPr id="11" name="Text Box 1035"/>
            <p:cNvSpPr txBox="1">
              <a:spLocks noChangeArrowheads="1"/>
            </p:cNvSpPr>
            <p:nvPr/>
          </p:nvSpPr>
          <p:spPr bwMode="auto">
            <a:xfrm>
              <a:off x="568" y="2884"/>
              <a:ext cx="751" cy="41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CONTRALORÍA</a:t>
              </a:r>
            </a:p>
            <a:p>
              <a:pPr algn="ctr" fontAlgn="auto">
                <a:spcBef>
                  <a:spcPct val="20000"/>
                </a:spcBef>
                <a:spcAft>
                  <a:spcPts val="0"/>
                </a:spcAft>
                <a:defRPr/>
              </a:pPr>
              <a:r>
                <a:rPr lang="es-CO" sz="1200" dirty="0">
                  <a:solidFill>
                    <a:schemeClr val="tx1"/>
                  </a:solidFill>
                  <a:latin typeface="Arial" charset="0"/>
                </a:rPr>
                <a:t>GENERAL </a:t>
              </a:r>
            </a:p>
            <a:p>
              <a:pPr algn="ctr" fontAlgn="auto">
                <a:spcBef>
                  <a:spcPct val="20000"/>
                </a:spcBef>
                <a:spcAft>
                  <a:spcPts val="0"/>
                </a:spcAft>
                <a:defRPr/>
              </a:pPr>
              <a:r>
                <a:rPr lang="es-CO" sz="1200" dirty="0">
                  <a:solidFill>
                    <a:schemeClr val="tx1"/>
                  </a:solidFill>
                  <a:latin typeface="Arial" charset="0"/>
                </a:rPr>
                <a:t>(Arts. 267 – 268 C.N)</a:t>
              </a:r>
              <a:endParaRPr lang="es-ES" sz="1200" dirty="0">
                <a:solidFill>
                  <a:schemeClr val="tx1"/>
                </a:solidFill>
                <a:latin typeface="Arial" charset="0"/>
              </a:endParaRPr>
            </a:p>
          </p:txBody>
        </p:sp>
        <p:sp>
          <p:nvSpPr>
            <p:cNvPr id="12" name="Text Box 1036"/>
            <p:cNvSpPr txBox="1">
              <a:spLocks noChangeArrowheads="1"/>
            </p:cNvSpPr>
            <p:nvPr/>
          </p:nvSpPr>
          <p:spPr bwMode="auto">
            <a:xfrm>
              <a:off x="1625" y="2884"/>
              <a:ext cx="645" cy="410"/>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CONTRALORÍAS</a:t>
              </a:r>
            </a:p>
            <a:p>
              <a:pPr algn="ctr" fontAlgn="auto">
                <a:spcBef>
                  <a:spcPct val="20000"/>
                </a:spcBef>
                <a:spcAft>
                  <a:spcPts val="0"/>
                </a:spcAft>
                <a:defRPr/>
              </a:pPr>
              <a:r>
                <a:rPr lang="es-CO" sz="1200" dirty="0">
                  <a:solidFill>
                    <a:schemeClr val="tx1"/>
                  </a:solidFill>
                  <a:latin typeface="Arial" charset="0"/>
                </a:rPr>
                <a:t>TERRITORIALES</a:t>
              </a:r>
            </a:p>
            <a:p>
              <a:pPr algn="ctr" fontAlgn="auto">
                <a:spcBef>
                  <a:spcPct val="20000"/>
                </a:spcBef>
                <a:spcAft>
                  <a:spcPts val="0"/>
                </a:spcAft>
                <a:defRPr/>
              </a:pPr>
              <a:r>
                <a:rPr lang="es-CO" sz="1200" dirty="0">
                  <a:solidFill>
                    <a:schemeClr val="tx1"/>
                  </a:solidFill>
                  <a:latin typeface="Arial" charset="0"/>
                </a:rPr>
                <a:t>(Art. 272 C.N.)</a:t>
              </a:r>
              <a:endParaRPr lang="es-ES" sz="1200" dirty="0">
                <a:solidFill>
                  <a:schemeClr val="tx1"/>
                </a:solidFill>
                <a:latin typeface="Arial" charset="0"/>
              </a:endParaRPr>
            </a:p>
          </p:txBody>
        </p:sp>
        <p:sp>
          <p:nvSpPr>
            <p:cNvPr id="13" name="Line 1037"/>
            <p:cNvSpPr>
              <a:spLocks noChangeShapeType="1"/>
            </p:cNvSpPr>
            <p:nvPr/>
          </p:nvSpPr>
          <p:spPr bwMode="auto">
            <a:xfrm>
              <a:off x="2271" y="2502"/>
              <a:ext cx="0" cy="162"/>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4" name="Line 1038"/>
            <p:cNvSpPr>
              <a:spLocks noChangeShapeType="1"/>
            </p:cNvSpPr>
            <p:nvPr/>
          </p:nvSpPr>
          <p:spPr bwMode="auto">
            <a:xfrm flipH="1">
              <a:off x="966" y="2681"/>
              <a:ext cx="1306"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5" name="Line 1039"/>
            <p:cNvSpPr>
              <a:spLocks noChangeShapeType="1"/>
            </p:cNvSpPr>
            <p:nvPr/>
          </p:nvSpPr>
          <p:spPr bwMode="auto">
            <a:xfrm>
              <a:off x="966" y="2681"/>
              <a:ext cx="0" cy="14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6" name="Line 1040"/>
            <p:cNvSpPr>
              <a:spLocks noChangeShapeType="1"/>
            </p:cNvSpPr>
            <p:nvPr/>
          </p:nvSpPr>
          <p:spPr bwMode="auto">
            <a:xfrm>
              <a:off x="1938" y="2708"/>
              <a:ext cx="0" cy="14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grpSp>
          <p:nvGrpSpPr>
            <p:cNvPr id="17" name="Group 1041"/>
            <p:cNvGrpSpPr>
              <a:grpSpLocks/>
            </p:cNvGrpSpPr>
            <p:nvPr/>
          </p:nvGrpSpPr>
          <p:grpSpPr bwMode="auto">
            <a:xfrm>
              <a:off x="598" y="3695"/>
              <a:ext cx="2657" cy="289"/>
              <a:chOff x="567" y="3887"/>
              <a:chExt cx="2657" cy="289"/>
            </a:xfrm>
          </p:grpSpPr>
          <p:sp>
            <p:nvSpPr>
              <p:cNvPr id="30" name="Rectangle 1042"/>
              <p:cNvSpPr>
                <a:spLocks noChangeArrowheads="1"/>
              </p:cNvSpPr>
              <p:nvPr/>
            </p:nvSpPr>
            <p:spPr bwMode="auto">
              <a:xfrm>
                <a:off x="567" y="3887"/>
                <a:ext cx="691" cy="28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fontAlgn="auto">
                  <a:spcBef>
                    <a:spcPts val="0"/>
                  </a:spcBef>
                  <a:spcAft>
                    <a:spcPts val="0"/>
                  </a:spcAft>
                  <a:defRPr/>
                </a:pPr>
                <a:endParaRPr lang="es-CO"/>
              </a:p>
            </p:txBody>
          </p:sp>
          <p:sp>
            <p:nvSpPr>
              <p:cNvPr id="31" name="Text Box 1043"/>
              <p:cNvSpPr txBox="1">
                <a:spLocks noChangeArrowheads="1"/>
              </p:cNvSpPr>
              <p:nvPr/>
            </p:nvSpPr>
            <p:spPr bwMode="auto">
              <a:xfrm>
                <a:off x="722" y="3952"/>
                <a:ext cx="425" cy="15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Departales</a:t>
                </a:r>
                <a:endParaRPr lang="es-ES" sz="1200" dirty="0">
                  <a:solidFill>
                    <a:schemeClr val="tx1"/>
                  </a:solidFill>
                  <a:latin typeface="Arial" charset="0"/>
                </a:endParaRPr>
              </a:p>
            </p:txBody>
          </p:sp>
          <p:sp>
            <p:nvSpPr>
              <p:cNvPr id="32" name="Rectangle 1044"/>
              <p:cNvSpPr>
                <a:spLocks noChangeArrowheads="1"/>
              </p:cNvSpPr>
              <p:nvPr/>
            </p:nvSpPr>
            <p:spPr bwMode="auto">
              <a:xfrm>
                <a:off x="1524" y="3889"/>
                <a:ext cx="691" cy="28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fontAlgn="auto">
                  <a:spcBef>
                    <a:spcPts val="0"/>
                  </a:spcBef>
                  <a:spcAft>
                    <a:spcPts val="0"/>
                  </a:spcAft>
                  <a:defRPr/>
                </a:pPr>
                <a:endParaRPr lang="es-CO"/>
              </a:p>
            </p:txBody>
          </p:sp>
          <p:sp>
            <p:nvSpPr>
              <p:cNvPr id="33" name="Text Box 1045"/>
              <p:cNvSpPr txBox="1">
                <a:spLocks noChangeArrowheads="1"/>
              </p:cNvSpPr>
              <p:nvPr/>
            </p:nvSpPr>
            <p:spPr bwMode="auto">
              <a:xfrm>
                <a:off x="1673" y="3952"/>
                <a:ext cx="394" cy="15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Distritales</a:t>
                </a:r>
                <a:endParaRPr lang="es-ES" sz="1200" dirty="0">
                  <a:solidFill>
                    <a:schemeClr val="tx1"/>
                  </a:solidFill>
                  <a:latin typeface="Arial" charset="0"/>
                </a:endParaRPr>
              </a:p>
            </p:txBody>
          </p:sp>
          <p:sp>
            <p:nvSpPr>
              <p:cNvPr id="34" name="Rectangle 1046"/>
              <p:cNvSpPr>
                <a:spLocks noChangeArrowheads="1"/>
              </p:cNvSpPr>
              <p:nvPr/>
            </p:nvSpPr>
            <p:spPr bwMode="auto">
              <a:xfrm>
                <a:off x="2533" y="3888"/>
                <a:ext cx="691" cy="28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nchor="ctr"/>
              <a:lstStyle/>
              <a:p>
                <a:pPr fontAlgn="auto">
                  <a:spcBef>
                    <a:spcPts val="0"/>
                  </a:spcBef>
                  <a:spcAft>
                    <a:spcPts val="0"/>
                  </a:spcAft>
                  <a:defRPr/>
                </a:pPr>
                <a:endParaRPr lang="es-CO"/>
              </a:p>
            </p:txBody>
          </p:sp>
          <p:sp>
            <p:nvSpPr>
              <p:cNvPr id="35" name="Text Box 1047"/>
              <p:cNvSpPr txBox="1">
                <a:spLocks noChangeArrowheads="1"/>
              </p:cNvSpPr>
              <p:nvPr/>
            </p:nvSpPr>
            <p:spPr bwMode="auto">
              <a:xfrm>
                <a:off x="2651" y="3952"/>
                <a:ext cx="455" cy="158"/>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200" dirty="0">
                    <a:solidFill>
                      <a:schemeClr val="tx1"/>
                    </a:solidFill>
                    <a:latin typeface="Arial" charset="0"/>
                  </a:rPr>
                  <a:t>Municipales</a:t>
                </a:r>
                <a:endParaRPr lang="es-ES" sz="1200" dirty="0">
                  <a:solidFill>
                    <a:schemeClr val="tx1"/>
                  </a:solidFill>
                  <a:latin typeface="Arial" charset="0"/>
                </a:endParaRPr>
              </a:p>
            </p:txBody>
          </p:sp>
        </p:grpSp>
        <p:sp>
          <p:nvSpPr>
            <p:cNvPr id="18" name="Line 1048"/>
            <p:cNvSpPr>
              <a:spLocks noChangeShapeType="1"/>
            </p:cNvSpPr>
            <p:nvPr/>
          </p:nvSpPr>
          <p:spPr bwMode="auto">
            <a:xfrm>
              <a:off x="923" y="3457"/>
              <a:ext cx="2009"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9" name="Line 1049"/>
            <p:cNvSpPr>
              <a:spLocks noChangeShapeType="1"/>
            </p:cNvSpPr>
            <p:nvPr/>
          </p:nvSpPr>
          <p:spPr bwMode="auto">
            <a:xfrm>
              <a:off x="921" y="3457"/>
              <a:ext cx="0" cy="19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0" name="Line 1050"/>
            <p:cNvSpPr>
              <a:spLocks noChangeShapeType="1"/>
            </p:cNvSpPr>
            <p:nvPr/>
          </p:nvSpPr>
          <p:spPr bwMode="auto">
            <a:xfrm>
              <a:off x="1927" y="3312"/>
              <a:ext cx="0" cy="332"/>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1" name="Line 1051"/>
            <p:cNvSpPr>
              <a:spLocks noChangeShapeType="1"/>
            </p:cNvSpPr>
            <p:nvPr/>
          </p:nvSpPr>
          <p:spPr bwMode="auto">
            <a:xfrm>
              <a:off x="2928" y="3480"/>
              <a:ext cx="0" cy="19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2" name="Text Box 1052"/>
            <p:cNvSpPr txBox="1">
              <a:spLocks noChangeArrowheads="1"/>
            </p:cNvSpPr>
            <p:nvPr/>
          </p:nvSpPr>
          <p:spPr bwMode="auto">
            <a:xfrm>
              <a:off x="4249" y="2770"/>
              <a:ext cx="1200" cy="284"/>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gn="ctr" fontAlgn="auto">
                <a:spcBef>
                  <a:spcPct val="20000"/>
                </a:spcBef>
                <a:spcAft>
                  <a:spcPts val="0"/>
                </a:spcAft>
                <a:defRPr/>
              </a:pPr>
              <a:r>
                <a:rPr lang="es-CO" sz="1200" dirty="0">
                  <a:solidFill>
                    <a:schemeClr val="tx1"/>
                  </a:solidFill>
                  <a:latin typeface="Arial" charset="0"/>
                </a:rPr>
                <a:t>DEFENSOR DEL</a:t>
              </a:r>
            </a:p>
            <a:p>
              <a:pPr algn="ctr" fontAlgn="auto">
                <a:spcBef>
                  <a:spcPct val="20000"/>
                </a:spcBef>
                <a:spcAft>
                  <a:spcPts val="0"/>
                </a:spcAft>
                <a:defRPr/>
              </a:pPr>
              <a:r>
                <a:rPr lang="es-CO" sz="1200" dirty="0">
                  <a:solidFill>
                    <a:schemeClr val="tx1"/>
                  </a:solidFill>
                  <a:latin typeface="Arial" charset="0"/>
                </a:rPr>
                <a:t>PUEBLO (Art. 281 – 284 C.N.)</a:t>
              </a:r>
              <a:endParaRPr lang="es-ES" sz="1200" dirty="0">
                <a:solidFill>
                  <a:schemeClr val="tx1"/>
                </a:solidFill>
                <a:latin typeface="Arial" charset="0"/>
              </a:endParaRPr>
            </a:p>
          </p:txBody>
        </p:sp>
        <p:sp>
          <p:nvSpPr>
            <p:cNvPr id="23" name="Line 1053"/>
            <p:cNvSpPr>
              <a:spLocks noChangeShapeType="1"/>
            </p:cNvSpPr>
            <p:nvPr/>
          </p:nvSpPr>
          <p:spPr bwMode="auto">
            <a:xfrm>
              <a:off x="4837" y="2513"/>
              <a:ext cx="0" cy="18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4" name="Line 1054"/>
            <p:cNvSpPr>
              <a:spLocks noChangeShapeType="1"/>
            </p:cNvSpPr>
            <p:nvPr/>
          </p:nvSpPr>
          <p:spPr bwMode="auto">
            <a:xfrm>
              <a:off x="2898" y="1448"/>
              <a:ext cx="0" cy="202"/>
            </a:xfrm>
            <a:prstGeom prst="line">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lstStyle/>
            <a:p>
              <a:pPr fontAlgn="auto">
                <a:spcBef>
                  <a:spcPts val="0"/>
                </a:spcBef>
                <a:spcAft>
                  <a:spcPts val="0"/>
                </a:spcAft>
                <a:defRPr/>
              </a:pPr>
              <a:endParaRPr lang="es-CO"/>
            </a:p>
          </p:txBody>
        </p:sp>
        <p:sp>
          <p:nvSpPr>
            <p:cNvPr id="25" name="Line 1055"/>
            <p:cNvSpPr>
              <a:spLocks noChangeShapeType="1"/>
            </p:cNvSpPr>
            <p:nvPr/>
          </p:nvSpPr>
          <p:spPr bwMode="auto">
            <a:xfrm>
              <a:off x="1064" y="1674"/>
              <a:ext cx="3757"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6" name="Line 1056"/>
            <p:cNvSpPr>
              <a:spLocks noChangeShapeType="1"/>
            </p:cNvSpPr>
            <p:nvPr/>
          </p:nvSpPr>
          <p:spPr bwMode="auto">
            <a:xfrm>
              <a:off x="1056" y="1672"/>
              <a:ext cx="0" cy="29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7" name="Line 1057"/>
            <p:cNvSpPr>
              <a:spLocks noChangeShapeType="1"/>
            </p:cNvSpPr>
            <p:nvPr/>
          </p:nvSpPr>
          <p:spPr bwMode="auto">
            <a:xfrm>
              <a:off x="2292" y="1683"/>
              <a:ext cx="0" cy="295"/>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8" name="Line 1058"/>
            <p:cNvSpPr>
              <a:spLocks noChangeShapeType="1"/>
            </p:cNvSpPr>
            <p:nvPr/>
          </p:nvSpPr>
          <p:spPr bwMode="auto">
            <a:xfrm>
              <a:off x="3634" y="1674"/>
              <a:ext cx="0" cy="296"/>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9" name="Line 1059"/>
            <p:cNvSpPr>
              <a:spLocks noChangeShapeType="1"/>
            </p:cNvSpPr>
            <p:nvPr/>
          </p:nvSpPr>
          <p:spPr bwMode="auto">
            <a:xfrm>
              <a:off x="4817" y="1665"/>
              <a:ext cx="0" cy="296"/>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grpSp>
    </p:spTree>
    <p:extLst>
      <p:ext uri="{BB962C8B-B14F-4D97-AF65-F5344CB8AC3E}">
        <p14:creationId xmlns:p14="http://schemas.microsoft.com/office/powerpoint/2010/main" val="9314909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ángulo 1"/>
          <p:cNvSpPr/>
          <p:nvPr/>
        </p:nvSpPr>
        <p:spPr>
          <a:xfrm>
            <a:off x="1177447" y="2517732"/>
            <a:ext cx="9331890" cy="1384995"/>
          </a:xfrm>
          <a:prstGeom prst="rect">
            <a:avLst/>
          </a:prstGeom>
        </p:spPr>
        <p:txBody>
          <a:bodyPr wrap="square">
            <a:spAutoFit/>
          </a:bodyPr>
          <a:lstStyle/>
          <a:p>
            <a:pPr algn="just"/>
            <a:r>
              <a:rPr lang="es-MX" sz="2800" dirty="0">
                <a:latin typeface="Arial" panose="020B0604020202020204" pitchFamily="34" charset="0"/>
                <a:cs typeface="Arial" panose="020B0604020202020204" pitchFamily="34" charset="0"/>
              </a:rPr>
              <a:t>En el siguiente pantallazo se relacionan quienes en un momento dado serian sujetos de control fiscal y de la responsabilidad fiscal</a:t>
            </a:r>
            <a:endParaRPr lang="es-CO"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533840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Group 3"/>
          <p:cNvGrpSpPr>
            <a:grpSpLocks noGrp="1"/>
          </p:cNvGrpSpPr>
          <p:nvPr/>
        </p:nvGrpSpPr>
        <p:grpSpPr bwMode="auto">
          <a:xfrm>
            <a:off x="518617" y="1254478"/>
            <a:ext cx="11033731" cy="4953139"/>
            <a:chOff x="-24" y="964"/>
            <a:chExt cx="5704" cy="2212"/>
          </a:xfrm>
        </p:grpSpPr>
        <p:sp>
          <p:nvSpPr>
            <p:cNvPr id="4" name="Text Box 4"/>
            <p:cNvSpPr txBox="1">
              <a:spLocks noChangeArrowheads="1"/>
            </p:cNvSpPr>
            <p:nvPr/>
          </p:nvSpPr>
          <p:spPr bwMode="auto">
            <a:xfrm>
              <a:off x="259" y="1894"/>
              <a:ext cx="1386" cy="277"/>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800" dirty="0">
                  <a:latin typeface="Arial" charset="0"/>
                </a:rPr>
                <a:t> </a:t>
              </a:r>
            </a:p>
            <a:p>
              <a:pPr algn="ctr" fontAlgn="auto">
                <a:spcBef>
                  <a:spcPct val="20000"/>
                </a:spcBef>
                <a:spcAft>
                  <a:spcPts val="0"/>
                </a:spcAft>
                <a:defRPr/>
              </a:pPr>
              <a:r>
                <a:rPr lang="es-CO" sz="800" dirty="0">
                  <a:latin typeface="Arial" charset="0"/>
                </a:rPr>
                <a:t> </a:t>
              </a:r>
              <a:r>
                <a:rPr lang="es-CO" sz="1400" dirty="0">
                  <a:latin typeface="Arial" charset="0"/>
                </a:rPr>
                <a:t>SERVIDOR PÚBLICO  </a:t>
              </a:r>
              <a:endParaRPr lang="es-ES" sz="1400" dirty="0">
                <a:latin typeface="Arial" charset="0"/>
              </a:endParaRPr>
            </a:p>
          </p:txBody>
        </p:sp>
        <p:sp>
          <p:nvSpPr>
            <p:cNvPr id="5" name="Text Box 5"/>
            <p:cNvSpPr txBox="1">
              <a:spLocks noChangeArrowheads="1"/>
            </p:cNvSpPr>
            <p:nvPr/>
          </p:nvSpPr>
          <p:spPr bwMode="auto">
            <a:xfrm>
              <a:off x="1955" y="964"/>
              <a:ext cx="1567" cy="33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PERSONAS NATURALES </a:t>
              </a:r>
            </a:p>
            <a:p>
              <a:pPr algn="ctr" fontAlgn="auto">
                <a:spcBef>
                  <a:spcPct val="20000"/>
                </a:spcBef>
                <a:spcAft>
                  <a:spcPts val="0"/>
                </a:spcAft>
                <a:defRPr/>
              </a:pPr>
              <a:r>
                <a:rPr lang="es-CO" sz="1400" dirty="0">
                  <a:latin typeface="Arial" charset="0"/>
                </a:rPr>
                <a:t>O JURÍDICAS</a:t>
              </a:r>
              <a:endParaRPr lang="es-ES" sz="1400" dirty="0">
                <a:latin typeface="Arial" charset="0"/>
              </a:endParaRPr>
            </a:p>
          </p:txBody>
        </p:sp>
        <p:sp>
          <p:nvSpPr>
            <p:cNvPr id="6" name="Text Box 6"/>
            <p:cNvSpPr txBox="1">
              <a:spLocks noChangeArrowheads="1"/>
            </p:cNvSpPr>
            <p:nvPr/>
          </p:nvSpPr>
          <p:spPr bwMode="auto">
            <a:xfrm>
              <a:off x="-24" y="2692"/>
              <a:ext cx="864" cy="484"/>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EMPLEADOS</a:t>
              </a:r>
            </a:p>
            <a:p>
              <a:pPr algn="ctr" fontAlgn="auto">
                <a:spcBef>
                  <a:spcPct val="20000"/>
                </a:spcBef>
                <a:spcAft>
                  <a:spcPts val="0"/>
                </a:spcAft>
                <a:defRPr/>
              </a:pPr>
              <a:endParaRPr lang="es-CO" sz="1400" dirty="0">
                <a:latin typeface="Arial" charset="0"/>
              </a:endParaRPr>
            </a:p>
            <a:p>
              <a:pPr algn="ctr" fontAlgn="auto">
                <a:spcBef>
                  <a:spcPct val="20000"/>
                </a:spcBef>
                <a:spcAft>
                  <a:spcPts val="0"/>
                </a:spcAft>
                <a:defRPr/>
              </a:pPr>
              <a:r>
                <a:rPr lang="es-CO" sz="1400" dirty="0">
                  <a:latin typeface="Arial" charset="0"/>
                </a:rPr>
                <a:t>PÚBLICOS</a:t>
              </a:r>
              <a:endParaRPr lang="es-ES" sz="1400" dirty="0">
                <a:latin typeface="Arial" charset="0"/>
              </a:endParaRPr>
            </a:p>
          </p:txBody>
        </p:sp>
        <p:sp>
          <p:nvSpPr>
            <p:cNvPr id="7" name="Text Box 7"/>
            <p:cNvSpPr txBox="1">
              <a:spLocks noChangeArrowheads="1"/>
            </p:cNvSpPr>
            <p:nvPr/>
          </p:nvSpPr>
          <p:spPr bwMode="auto">
            <a:xfrm>
              <a:off x="1918" y="1893"/>
              <a:ext cx="1931" cy="33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PARTICULARES QUE MANEJAN</a:t>
              </a:r>
            </a:p>
            <a:p>
              <a:pPr algn="ctr" fontAlgn="auto">
                <a:spcBef>
                  <a:spcPct val="20000"/>
                </a:spcBef>
                <a:spcAft>
                  <a:spcPts val="0"/>
                </a:spcAft>
                <a:defRPr/>
              </a:pPr>
              <a:r>
                <a:rPr lang="es-CO" sz="1400" dirty="0">
                  <a:latin typeface="Arial" charset="0"/>
                </a:rPr>
                <a:t>FONDOS PÚBLICOS</a:t>
              </a:r>
              <a:endParaRPr lang="es-ES" sz="1400" dirty="0">
                <a:latin typeface="Arial" charset="0"/>
              </a:endParaRPr>
            </a:p>
          </p:txBody>
        </p:sp>
        <p:sp>
          <p:nvSpPr>
            <p:cNvPr id="8" name="Text Box 8"/>
            <p:cNvSpPr txBox="1">
              <a:spLocks noChangeArrowheads="1"/>
            </p:cNvSpPr>
            <p:nvPr/>
          </p:nvSpPr>
          <p:spPr bwMode="auto">
            <a:xfrm>
              <a:off x="1028" y="2689"/>
              <a:ext cx="1084" cy="486"/>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TRABAJADORES</a:t>
              </a:r>
            </a:p>
            <a:p>
              <a:pPr algn="ctr" fontAlgn="auto">
                <a:spcBef>
                  <a:spcPct val="20000"/>
                </a:spcBef>
                <a:spcAft>
                  <a:spcPts val="0"/>
                </a:spcAft>
                <a:defRPr/>
              </a:pPr>
              <a:endParaRPr lang="es-CO" sz="1400" dirty="0">
                <a:latin typeface="Arial" charset="0"/>
              </a:endParaRPr>
            </a:p>
            <a:p>
              <a:pPr algn="ctr" fontAlgn="auto">
                <a:spcBef>
                  <a:spcPct val="20000"/>
                </a:spcBef>
                <a:spcAft>
                  <a:spcPts val="0"/>
                </a:spcAft>
                <a:defRPr/>
              </a:pPr>
              <a:r>
                <a:rPr lang="es-CO" sz="1400" dirty="0">
                  <a:latin typeface="Arial" charset="0"/>
                </a:rPr>
                <a:t>OFICIALES</a:t>
              </a:r>
              <a:endParaRPr lang="es-ES" sz="1400" dirty="0">
                <a:latin typeface="Arial" charset="0"/>
              </a:endParaRPr>
            </a:p>
          </p:txBody>
        </p:sp>
        <p:sp>
          <p:nvSpPr>
            <p:cNvPr id="9" name="Text Box 9"/>
            <p:cNvSpPr txBox="1">
              <a:spLocks noChangeArrowheads="1"/>
            </p:cNvSpPr>
            <p:nvPr/>
          </p:nvSpPr>
          <p:spPr bwMode="auto">
            <a:xfrm>
              <a:off x="4167" y="1884"/>
              <a:ext cx="1513" cy="333"/>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 PERSONAS JURÍDICAS </a:t>
              </a:r>
            </a:p>
            <a:p>
              <a:pPr algn="ctr" fontAlgn="auto">
                <a:spcBef>
                  <a:spcPct val="20000"/>
                </a:spcBef>
                <a:spcAft>
                  <a:spcPts val="0"/>
                </a:spcAft>
                <a:defRPr/>
              </a:pPr>
              <a:r>
                <a:rPr lang="es-CO" sz="1400" dirty="0">
                  <a:latin typeface="Arial" charset="0"/>
                </a:rPr>
                <a:t>DE DERECHO PRIVADO</a:t>
              </a:r>
              <a:endParaRPr lang="es-ES" sz="1400" dirty="0">
                <a:latin typeface="Arial" charset="0"/>
              </a:endParaRPr>
            </a:p>
          </p:txBody>
        </p:sp>
        <p:sp>
          <p:nvSpPr>
            <p:cNvPr id="10" name="Text Box 10"/>
            <p:cNvSpPr txBox="1">
              <a:spLocks noChangeArrowheads="1"/>
            </p:cNvSpPr>
            <p:nvPr/>
          </p:nvSpPr>
          <p:spPr bwMode="auto">
            <a:xfrm>
              <a:off x="2265" y="2683"/>
              <a:ext cx="1711" cy="486"/>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r>
                <a:rPr lang="es-CO" sz="1400" dirty="0">
                  <a:latin typeface="Arial" charset="0"/>
                </a:rPr>
                <a:t>CAJAS DE</a:t>
              </a:r>
            </a:p>
            <a:p>
              <a:pPr algn="ctr" fontAlgn="auto">
                <a:spcBef>
                  <a:spcPct val="20000"/>
                </a:spcBef>
                <a:spcAft>
                  <a:spcPts val="0"/>
                </a:spcAft>
                <a:defRPr/>
              </a:pPr>
              <a:r>
                <a:rPr lang="es-CO" sz="1400" dirty="0">
                  <a:latin typeface="Arial" charset="0"/>
                </a:rPr>
                <a:t>COMPENSACIÓN</a:t>
              </a:r>
            </a:p>
            <a:p>
              <a:pPr algn="ctr" fontAlgn="auto">
                <a:spcBef>
                  <a:spcPct val="20000"/>
                </a:spcBef>
                <a:spcAft>
                  <a:spcPts val="0"/>
                </a:spcAft>
                <a:defRPr/>
              </a:pPr>
              <a:r>
                <a:rPr lang="es-CO" sz="1400" dirty="0">
                  <a:latin typeface="Arial" charset="0"/>
                </a:rPr>
                <a:t>Y CÁMARAS DE COMERCIO</a:t>
              </a:r>
              <a:endParaRPr lang="es-ES" sz="1400" dirty="0">
                <a:latin typeface="Arial" charset="0"/>
              </a:endParaRPr>
            </a:p>
          </p:txBody>
        </p:sp>
        <p:sp>
          <p:nvSpPr>
            <p:cNvPr id="11" name="Text Box 11"/>
            <p:cNvSpPr txBox="1">
              <a:spLocks noChangeArrowheads="1"/>
            </p:cNvSpPr>
            <p:nvPr/>
          </p:nvSpPr>
          <p:spPr bwMode="auto">
            <a:xfrm>
              <a:off x="4488" y="2673"/>
              <a:ext cx="1046" cy="484"/>
            </a:xfrm>
            <a:prstGeom prst="rect">
              <a:avLst/>
            </a:prstGeom>
            <a:ln>
              <a:headEnd/>
              <a:tailEnd/>
            </a:ln>
          </p:spPr>
          <p:style>
            <a:lnRef idx="2">
              <a:schemeClr val="dk1"/>
            </a:lnRef>
            <a:fillRef idx="1">
              <a:schemeClr val="lt1"/>
            </a:fillRef>
            <a:effectRef idx="0">
              <a:schemeClr val="dk1"/>
            </a:effectRef>
            <a:fontRef idx="minor">
              <a:schemeClr val="dk1"/>
            </a:fontRef>
          </p:style>
          <p:txBody>
            <a:bodyPr wrap="none">
              <a:spAutoFit/>
            </a:bodyPr>
            <a:lstStyle/>
            <a:p>
              <a:pPr algn="ctr" fontAlgn="auto">
                <a:spcBef>
                  <a:spcPct val="20000"/>
                </a:spcBef>
                <a:spcAft>
                  <a:spcPts val="0"/>
                </a:spcAft>
                <a:defRPr/>
              </a:pPr>
              <a:endParaRPr lang="es-CO" sz="1400" dirty="0">
                <a:latin typeface="Arial" charset="0"/>
              </a:endParaRPr>
            </a:p>
            <a:p>
              <a:pPr algn="ctr" fontAlgn="auto">
                <a:spcBef>
                  <a:spcPct val="20000"/>
                </a:spcBef>
                <a:spcAft>
                  <a:spcPts val="0"/>
                </a:spcAft>
                <a:defRPr/>
              </a:pPr>
              <a:r>
                <a:rPr lang="es-CO" sz="1400" dirty="0">
                  <a:latin typeface="Arial" charset="0"/>
                </a:rPr>
                <a:t>CONTRATISTAS</a:t>
              </a:r>
            </a:p>
            <a:p>
              <a:pPr algn="ctr" fontAlgn="auto">
                <a:spcBef>
                  <a:spcPct val="20000"/>
                </a:spcBef>
                <a:spcAft>
                  <a:spcPts val="0"/>
                </a:spcAft>
                <a:defRPr/>
              </a:pPr>
              <a:endParaRPr lang="es-ES" sz="1400" dirty="0">
                <a:latin typeface="Arial" charset="0"/>
              </a:endParaRPr>
            </a:p>
          </p:txBody>
        </p:sp>
        <p:sp>
          <p:nvSpPr>
            <p:cNvPr id="12" name="Line 12"/>
            <p:cNvSpPr>
              <a:spLocks noChangeShapeType="1"/>
            </p:cNvSpPr>
            <p:nvPr/>
          </p:nvSpPr>
          <p:spPr bwMode="auto">
            <a:xfrm>
              <a:off x="2756" y="1331"/>
              <a:ext cx="0" cy="199"/>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3" name="Line 13"/>
            <p:cNvSpPr>
              <a:spLocks noChangeShapeType="1"/>
            </p:cNvSpPr>
            <p:nvPr/>
          </p:nvSpPr>
          <p:spPr bwMode="auto">
            <a:xfrm>
              <a:off x="1058" y="1579"/>
              <a:ext cx="3871"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4" name="Line 14"/>
            <p:cNvSpPr>
              <a:spLocks noChangeShapeType="1"/>
            </p:cNvSpPr>
            <p:nvPr/>
          </p:nvSpPr>
          <p:spPr bwMode="auto">
            <a:xfrm>
              <a:off x="1051" y="1586"/>
              <a:ext cx="0" cy="28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5" name="Line 15"/>
            <p:cNvSpPr>
              <a:spLocks noChangeShapeType="1"/>
            </p:cNvSpPr>
            <p:nvPr/>
          </p:nvSpPr>
          <p:spPr bwMode="auto">
            <a:xfrm>
              <a:off x="2756" y="1609"/>
              <a:ext cx="0" cy="28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6" name="Line 16"/>
            <p:cNvSpPr>
              <a:spLocks noChangeShapeType="1"/>
            </p:cNvSpPr>
            <p:nvPr/>
          </p:nvSpPr>
          <p:spPr bwMode="auto">
            <a:xfrm>
              <a:off x="4940" y="1580"/>
              <a:ext cx="0" cy="28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7" name="Line 17"/>
            <p:cNvSpPr>
              <a:spLocks noChangeShapeType="1"/>
            </p:cNvSpPr>
            <p:nvPr/>
          </p:nvSpPr>
          <p:spPr bwMode="auto">
            <a:xfrm>
              <a:off x="1061" y="2194"/>
              <a:ext cx="0" cy="21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8" name="Line 18"/>
            <p:cNvSpPr>
              <a:spLocks noChangeShapeType="1"/>
            </p:cNvSpPr>
            <p:nvPr/>
          </p:nvSpPr>
          <p:spPr bwMode="auto">
            <a:xfrm>
              <a:off x="450" y="2420"/>
              <a:ext cx="0" cy="28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19" name="Line 19"/>
            <p:cNvSpPr>
              <a:spLocks noChangeShapeType="1"/>
            </p:cNvSpPr>
            <p:nvPr/>
          </p:nvSpPr>
          <p:spPr bwMode="auto">
            <a:xfrm>
              <a:off x="1632" y="2421"/>
              <a:ext cx="0" cy="284"/>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0" name="Line 20"/>
            <p:cNvSpPr>
              <a:spLocks noChangeShapeType="1"/>
            </p:cNvSpPr>
            <p:nvPr/>
          </p:nvSpPr>
          <p:spPr bwMode="auto">
            <a:xfrm>
              <a:off x="458" y="2420"/>
              <a:ext cx="1171" cy="0"/>
            </a:xfrm>
            <a:prstGeom prst="line">
              <a:avLst/>
            </a:prstGeom>
            <a:ln>
              <a:headEnd/>
              <a:tailEn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1" name="Line 21"/>
            <p:cNvSpPr>
              <a:spLocks noChangeShapeType="1"/>
            </p:cNvSpPr>
            <p:nvPr/>
          </p:nvSpPr>
          <p:spPr bwMode="auto">
            <a:xfrm>
              <a:off x="2765" y="2274"/>
              <a:ext cx="0" cy="37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sp>
          <p:nvSpPr>
            <p:cNvPr id="22" name="Line 22"/>
            <p:cNvSpPr>
              <a:spLocks noChangeShapeType="1"/>
            </p:cNvSpPr>
            <p:nvPr/>
          </p:nvSpPr>
          <p:spPr bwMode="auto">
            <a:xfrm>
              <a:off x="4986" y="2262"/>
              <a:ext cx="0" cy="37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a:lstStyle/>
            <a:p>
              <a:pPr fontAlgn="auto">
                <a:spcBef>
                  <a:spcPts val="0"/>
                </a:spcBef>
                <a:spcAft>
                  <a:spcPts val="0"/>
                </a:spcAft>
                <a:defRPr/>
              </a:pPr>
              <a:endParaRPr lang="es-CO"/>
            </a:p>
          </p:txBody>
        </p:sp>
      </p:grpSp>
    </p:spTree>
    <p:extLst>
      <p:ext uri="{BB962C8B-B14F-4D97-AF65-F5344CB8AC3E}">
        <p14:creationId xmlns:p14="http://schemas.microsoft.com/office/powerpoint/2010/main" val="4230540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0" y="1524000"/>
            <a:ext cx="7366000" cy="806450"/>
          </a:xfrm>
        </p:spPr>
        <p:txBody>
          <a:bodyPr>
            <a:noAutofit/>
          </a:bodyPr>
          <a:lstStyle/>
          <a:p>
            <a:r>
              <a:rPr lang="es-CO" sz="3200" b="1" dirty="0">
                <a:solidFill>
                  <a:schemeClr val="accent4">
                    <a:lumMod val="75000"/>
                  </a:schemeClr>
                </a:solidFill>
                <a:latin typeface="Arial Narrow" panose="020B0606020202030204" pitchFamily="34" charset="0"/>
              </a:rPr>
              <a:t/>
            </a:r>
            <a:br>
              <a:rPr lang="es-CO" sz="3200" b="1" dirty="0">
                <a:solidFill>
                  <a:schemeClr val="accent4">
                    <a:lumMod val="75000"/>
                  </a:schemeClr>
                </a:solidFill>
                <a:latin typeface="Arial Narrow" panose="020B0606020202030204" pitchFamily="34" charset="0"/>
              </a:rPr>
            </a:br>
            <a:endParaRPr lang="es-CO" sz="3200" dirty="0"/>
          </a:p>
        </p:txBody>
      </p:sp>
      <p:sp>
        <p:nvSpPr>
          <p:cNvPr id="3" name="Rectángulo 2"/>
          <p:cNvSpPr/>
          <p:nvPr/>
        </p:nvSpPr>
        <p:spPr>
          <a:xfrm>
            <a:off x="1352811" y="2136339"/>
            <a:ext cx="8956110" cy="461665"/>
          </a:xfrm>
          <a:prstGeom prst="rect">
            <a:avLst/>
          </a:prstGeom>
        </p:spPr>
        <p:txBody>
          <a:bodyPr wrap="square">
            <a:spAutoFit/>
          </a:bodyPr>
          <a:lstStyle/>
          <a:p>
            <a:pPr>
              <a:defRPr/>
            </a:pPr>
            <a:endParaRPr lang="es-CO" sz="2400" b="1" dirty="0">
              <a:solidFill>
                <a:schemeClr val="tx2">
                  <a:lumMod val="75000"/>
                </a:schemeClr>
              </a:solidFill>
              <a:latin typeface="Arial Narrow" panose="020B0606020202030204" pitchFamily="34" charset="0"/>
            </a:endParaRPr>
          </a:p>
        </p:txBody>
      </p:sp>
      <p:sp>
        <p:nvSpPr>
          <p:cNvPr id="4" name="Rectángulo 3"/>
          <p:cNvSpPr/>
          <p:nvPr/>
        </p:nvSpPr>
        <p:spPr>
          <a:xfrm>
            <a:off x="1077237" y="2274838"/>
            <a:ext cx="10183661" cy="3539430"/>
          </a:xfrm>
          <a:prstGeom prst="rect">
            <a:avLst/>
          </a:prstGeom>
        </p:spPr>
        <p:txBody>
          <a:bodyPr wrap="square">
            <a:spAutoFit/>
          </a:bodyPr>
          <a:lstStyle/>
          <a:p>
            <a:pPr marL="457200" indent="-457200" algn="just">
              <a:buAutoNum type="arabicPeriod"/>
              <a:defRPr/>
            </a:pPr>
            <a:r>
              <a:rPr lang="es-CO" sz="2800" b="1" dirty="0">
                <a:latin typeface="Arial Narrow" panose="020B0606020202030204" pitchFamily="34" charset="0"/>
              </a:rPr>
              <a:t>En el año 1319, en Francia el Rey Felipe V, creó la Cámara de Cuentas con poderes administrativos y Jurisdiccionales para el control de los negocios financieros de la Corona.</a:t>
            </a:r>
          </a:p>
          <a:p>
            <a:pPr marL="457200" indent="-457200" algn="just">
              <a:buAutoNum type="arabicPeriod"/>
              <a:defRPr/>
            </a:pPr>
            <a:endParaRPr lang="es-CO" sz="2800" b="1" dirty="0">
              <a:latin typeface="Arial Narrow" panose="020B0606020202030204" pitchFamily="34" charset="0"/>
            </a:endParaRPr>
          </a:p>
          <a:p>
            <a:pPr marL="457200" indent="-457200" algn="just">
              <a:buAutoNum type="arabicPeriod"/>
              <a:defRPr/>
            </a:pPr>
            <a:r>
              <a:rPr lang="es-ES" sz="2800" b="1" dirty="0">
                <a:latin typeface="Arial Narrow" panose="020B0606020202030204" pitchFamily="34" charset="0"/>
              </a:rPr>
              <a:t>El 26 de agosto de 1789, en la declaración de los derechos del hombre y del ciudadano, en su Articulo 15 se indicó que </a:t>
            </a:r>
            <a:r>
              <a:rPr lang="es-CO" sz="2800" b="1" dirty="0">
                <a:latin typeface="Arial Narrow" panose="020B0606020202030204" pitchFamily="34" charset="0"/>
              </a:rPr>
              <a:t>“La Sociedad tiene el derecho de pedir cuentas a todo agente público sobre su administración”.</a:t>
            </a:r>
          </a:p>
        </p:txBody>
      </p:sp>
    </p:spTree>
    <p:extLst>
      <p:ext uri="{BB962C8B-B14F-4D97-AF65-F5344CB8AC3E}">
        <p14:creationId xmlns:p14="http://schemas.microsoft.com/office/powerpoint/2010/main" val="1501792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Título 5">
            <a:extLst>
              <a:ext uri="{FF2B5EF4-FFF2-40B4-BE49-F238E27FC236}">
                <a16:creationId xmlns="" xmlns:a16="http://schemas.microsoft.com/office/drawing/2014/main" id="{F729EC39-3A6F-4654-95BD-1107C6198D14}"/>
              </a:ext>
            </a:extLst>
          </p:cNvPr>
          <p:cNvSpPr txBox="1">
            <a:spLocks/>
          </p:cNvSpPr>
          <p:nvPr/>
        </p:nvSpPr>
        <p:spPr>
          <a:xfrm>
            <a:off x="638827" y="2100593"/>
            <a:ext cx="11160691" cy="4275155"/>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r>
              <a:rPr lang="es-MX" sz="2700" dirty="0"/>
              <a:t/>
            </a:r>
            <a:br>
              <a:rPr lang="es-MX" sz="2700" dirty="0"/>
            </a:br>
            <a:r>
              <a:rPr lang="es-MX" sz="2900" dirty="0">
                <a:latin typeface="Arial" panose="020B0604020202020204" pitchFamily="34" charset="0"/>
                <a:cs typeface="Arial" panose="020B0604020202020204" pitchFamily="34" charset="0"/>
              </a:rPr>
              <a:t>Seguidamente aparecen nociones jurídicas sobre el proceso de responsabilidad fiscal. </a:t>
            </a:r>
          </a:p>
          <a:p>
            <a:pPr algn="just"/>
            <a:endParaRPr lang="es-MX" sz="2900" dirty="0">
              <a:latin typeface="Arial" panose="020B0604020202020204" pitchFamily="34" charset="0"/>
              <a:cs typeface="Arial" panose="020B0604020202020204" pitchFamily="34" charset="0"/>
            </a:endParaRPr>
          </a:p>
          <a:p>
            <a:pPr algn="just"/>
            <a:r>
              <a:rPr lang="es-MX" sz="2900" dirty="0">
                <a:latin typeface="Arial" panose="020B0604020202020204" pitchFamily="34" charset="0"/>
                <a:cs typeface="Arial" panose="020B0604020202020204" pitchFamily="34" charset="0"/>
              </a:rPr>
              <a:t>Al respecto es importante advertir que mediante el decreto ley 403 de 2020, se modificó entre otras normas el proceso de responsabilidad fiscal, dichas modificaciones se encuentran  entre los artículos 124 al 148 de este decreto ley, </a:t>
            </a:r>
            <a:r>
              <a:rPr lang="es-MX" sz="2900" b="1" dirty="0">
                <a:latin typeface="Arial" panose="020B0604020202020204" pitchFamily="34" charset="0"/>
                <a:cs typeface="Arial" panose="020B0604020202020204" pitchFamily="34" charset="0"/>
              </a:rPr>
              <a:t>pero dichas modificaciones fueron declaradas inexequibles; por tal motivo omitiremos hacer referencia a las mismas.</a:t>
            </a:r>
            <a:endParaRPr lang="es-CO" sz="29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71647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ítulo 10">
            <a:extLst>
              <a:ext uri="{FF2B5EF4-FFF2-40B4-BE49-F238E27FC236}">
                <a16:creationId xmlns="" xmlns:a16="http://schemas.microsoft.com/office/drawing/2014/main" id="{34CB681A-EBE9-4EC1-B8D6-B6A9BF2409B9}"/>
              </a:ext>
            </a:extLst>
          </p:cNvPr>
          <p:cNvSpPr txBox="1">
            <a:spLocks/>
          </p:cNvSpPr>
          <p:nvPr/>
        </p:nvSpPr>
        <p:spPr>
          <a:xfrm>
            <a:off x="838200" y="1195287"/>
            <a:ext cx="10515600" cy="498764"/>
          </a:xfrm>
          <a:prstGeom prst="rect">
            <a:avLst/>
          </a:prstGeom>
        </p:spPr>
        <p:txBody>
          <a:bodyPr>
            <a:normAutofit fontScale="97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OBJETO DE LA RESPONSABILIDAD FISCAL. LEY 610 DE 2000</a:t>
            </a:r>
            <a:endParaRPr lang="es-CO" sz="3200" b="1" dirty="0"/>
          </a:p>
        </p:txBody>
      </p:sp>
      <p:sp>
        <p:nvSpPr>
          <p:cNvPr id="4" name="Marcador de contenido 11">
            <a:extLst>
              <a:ext uri="{FF2B5EF4-FFF2-40B4-BE49-F238E27FC236}">
                <a16:creationId xmlns="" xmlns:a16="http://schemas.microsoft.com/office/drawing/2014/main" id="{9BDBE488-9FB9-4E64-B0CA-70EA20C3CF38}"/>
              </a:ext>
            </a:extLst>
          </p:cNvPr>
          <p:cNvSpPr txBox="1">
            <a:spLocks/>
          </p:cNvSpPr>
          <p:nvPr/>
        </p:nvSpPr>
        <p:spPr>
          <a:xfrm>
            <a:off x="450937" y="1825624"/>
            <a:ext cx="10902863" cy="4738013"/>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200" dirty="0"/>
              <a:t>ARTÍCULO 4o. OBJETO DE LA RESPONSABILIDAD FISCAL. La responsabilidad fiscal tiene por objeto el resarcimiento de los daños ocasionados al patrimonio público como consecuencia de la conducta dolosa o culposa de quienes realizan gestión fiscal </a:t>
            </a:r>
            <a:r>
              <a:rPr lang="es-ES" sz="3200" u="sng" dirty="0"/>
              <a:t>mediante el pago de una indemnización pecuniaria que compense el perjuicio sufrido por la respectiva entidad estatal</a:t>
            </a:r>
            <a:r>
              <a:rPr lang="es-ES" sz="3200" dirty="0"/>
              <a:t>.</a:t>
            </a:r>
            <a:endParaRPr lang="es-CO" sz="3200" dirty="0"/>
          </a:p>
          <a:p>
            <a:pPr algn="just"/>
            <a:r>
              <a:rPr lang="es-ES" sz="3200" dirty="0"/>
              <a:t>Para el establecimiento de responsabilidad fiscal en cada caso, se tendrá en cuenta el cumplimiento de los principios rectores de la función administrativa y de la gestión fiscal.</a:t>
            </a:r>
            <a:endParaRPr lang="es-CO" sz="3200" dirty="0"/>
          </a:p>
          <a:p>
            <a:pPr algn="just"/>
            <a:r>
              <a:rPr lang="es-ES" sz="3200" dirty="0"/>
              <a:t>PARAGRAFO 1o. La responsabilidad fiscal es autónoma e independiente y se entiende sin perjuicio de cualquier otra clase de responsabilidad.</a:t>
            </a:r>
            <a:endParaRPr lang="es-CO" sz="3200" dirty="0"/>
          </a:p>
          <a:p>
            <a:endParaRPr lang="es-CO" dirty="0"/>
          </a:p>
        </p:txBody>
      </p:sp>
    </p:spTree>
    <p:extLst>
      <p:ext uri="{BB962C8B-B14F-4D97-AF65-F5344CB8AC3E}">
        <p14:creationId xmlns:p14="http://schemas.microsoft.com/office/powerpoint/2010/main" val="38819397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10">
            <a:extLst>
              <a:ext uri="{FF2B5EF4-FFF2-40B4-BE49-F238E27FC236}">
                <a16:creationId xmlns="" xmlns:a16="http://schemas.microsoft.com/office/drawing/2014/main" id="{34CB681A-EBE9-4EC1-B8D6-B6A9BF2409B9}"/>
              </a:ext>
            </a:extLst>
          </p:cNvPr>
          <p:cNvSpPr txBox="1">
            <a:spLocks/>
          </p:cNvSpPr>
          <p:nvPr/>
        </p:nvSpPr>
        <p:spPr>
          <a:xfrm>
            <a:off x="875778" y="1358125"/>
            <a:ext cx="10515600" cy="4987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ELEMENTOS DE LA RESPONSABILIDAD FISCAL. LEY 610 DE 2000</a:t>
            </a:r>
            <a:endParaRPr lang="es-CO" sz="3200" b="1" dirty="0"/>
          </a:p>
        </p:txBody>
      </p:sp>
      <p:sp>
        <p:nvSpPr>
          <p:cNvPr id="6" name="Marcador de contenido 11">
            <a:extLst>
              <a:ext uri="{FF2B5EF4-FFF2-40B4-BE49-F238E27FC236}">
                <a16:creationId xmlns="" xmlns:a16="http://schemas.microsoft.com/office/drawing/2014/main" id="{9BDBE488-9FB9-4E64-B0CA-70EA20C3CF38}"/>
              </a:ext>
            </a:extLst>
          </p:cNvPr>
          <p:cNvSpPr txBox="1">
            <a:spLocks/>
          </p:cNvSpPr>
          <p:nvPr/>
        </p:nvSpPr>
        <p:spPr>
          <a:xfrm>
            <a:off x="875778" y="2326666"/>
            <a:ext cx="105156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sz="3600" dirty="0"/>
              <a:t>ARTÍCULO 5o. ELEMENTOS DE LA RESPONSABILIDAD FISCAL. La responsabilidad fiscal estará integrada por los siguientes elementos:</a:t>
            </a:r>
            <a:endParaRPr lang="es-CO" sz="3600" dirty="0"/>
          </a:p>
          <a:p>
            <a:r>
              <a:rPr lang="es-ES" sz="3600" dirty="0"/>
              <a:t>- Una conducta dolosa o culposa atribuible a una persona que realiza gestión fiscal.</a:t>
            </a:r>
            <a:endParaRPr lang="es-CO" sz="3600" dirty="0"/>
          </a:p>
          <a:p>
            <a:r>
              <a:rPr lang="es-ES" sz="3600" dirty="0"/>
              <a:t>- Un daño patrimonial al Estado.</a:t>
            </a:r>
            <a:endParaRPr lang="es-CO" sz="3600" dirty="0"/>
          </a:p>
          <a:p>
            <a:r>
              <a:rPr lang="es-ES" sz="3600" dirty="0"/>
              <a:t>- Un nexo causal entre los dos elementos anteriores.</a:t>
            </a:r>
            <a:endParaRPr lang="es-CO" sz="3600" dirty="0"/>
          </a:p>
          <a:p>
            <a:endParaRPr lang="es-CO" dirty="0"/>
          </a:p>
        </p:txBody>
      </p:sp>
    </p:spTree>
    <p:extLst>
      <p:ext uri="{BB962C8B-B14F-4D97-AF65-F5344CB8AC3E}">
        <p14:creationId xmlns:p14="http://schemas.microsoft.com/office/powerpoint/2010/main" val="42374131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913356" y="1304578"/>
            <a:ext cx="10109548" cy="101273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b="1" dirty="0"/>
              <a:t>CAUSALES QUE DAN ORIGEN AL PROCESO DE RESPONSABILIDAD FISCAL. LEY 610 DE 2000</a:t>
            </a:r>
            <a:endParaRPr lang="es-CO" sz="28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747908" y="2506662"/>
            <a:ext cx="10512991" cy="383150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3200" u="sng" dirty="0"/>
              <a:t>ARTÍCULO 8o. INICIACION DEL PROCESO.</a:t>
            </a:r>
            <a:r>
              <a:rPr lang="es-ES" sz="3200" dirty="0"/>
              <a:t> El proceso de responsabilidad fiscal podrá iniciarse de oficio, como consecuencia del ejercicio de los sistemas de control fiscal por parte de las propias contralorías, de la solicitud que en tal sentido formulen las entidades vigiladas o de las denuncias o quejas presentadas por cualquier persona u organización ciudadana, en especial por las veedurías ciudadanas.</a:t>
            </a:r>
            <a:endParaRPr lang="es-CO" sz="3200" dirty="0"/>
          </a:p>
          <a:p>
            <a:endParaRPr lang="es-CO" dirty="0"/>
          </a:p>
        </p:txBody>
      </p:sp>
    </p:spTree>
    <p:extLst>
      <p:ext uri="{BB962C8B-B14F-4D97-AF65-F5344CB8AC3E}">
        <p14:creationId xmlns:p14="http://schemas.microsoft.com/office/powerpoint/2010/main" val="2446587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963460" y="1454890"/>
            <a:ext cx="10410172" cy="824848"/>
          </a:xfrm>
          <a:prstGeom prst="rect">
            <a:avLst/>
          </a:prstGeom>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TÉRMINOS DE CADUCIDAD Y PRESCRIPCIÓN DE LA  RESPONSABILIDAD FISCAL. LEY 610 DE 2000</a:t>
            </a:r>
            <a:endParaRPr lang="es-CO" sz="3200" b="1" dirty="0"/>
          </a:p>
        </p:txBody>
      </p:sp>
      <p:sp>
        <p:nvSpPr>
          <p:cNvPr id="6" name="Marcador de contenido 4">
            <a:extLst>
              <a:ext uri="{FF2B5EF4-FFF2-40B4-BE49-F238E27FC236}">
                <a16:creationId xmlns="" xmlns:a16="http://schemas.microsoft.com/office/drawing/2014/main" id="{DEFED14A-D562-4127-BC4D-B3F3649EBAFB}"/>
              </a:ext>
            </a:extLst>
          </p:cNvPr>
          <p:cNvSpPr txBox="1">
            <a:spLocks/>
          </p:cNvSpPr>
          <p:nvPr/>
        </p:nvSpPr>
        <p:spPr>
          <a:xfrm>
            <a:off x="775570" y="2506662"/>
            <a:ext cx="10911214" cy="3981820"/>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3600" dirty="0"/>
              <a:t>ARTÍCULO 9o. CADUCIDAD Y PRESCRIPCIÓN. La acción fiscal caducará si transcurridos cinco (5) años desde la ocurrencia del hecho generador del daño al patrimonio público, no se ha proferido auto de apertura del proceso de responsabilidad fiscal. Este término empezará a contarse para los hechos o actos instantáneos desde el día de su realización, y para los complejos, de tracto sucesivo, de carácter permanente o continuado desde la del último hecho o acto.</a:t>
            </a:r>
            <a:endParaRPr lang="es-CO" sz="3600" dirty="0"/>
          </a:p>
          <a:p>
            <a:endParaRPr lang="es-CO" dirty="0"/>
          </a:p>
        </p:txBody>
      </p:sp>
    </p:spTree>
    <p:extLst>
      <p:ext uri="{BB962C8B-B14F-4D97-AF65-F5344CB8AC3E}">
        <p14:creationId xmlns:p14="http://schemas.microsoft.com/office/powerpoint/2010/main" val="1152134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775570" y="1342156"/>
            <a:ext cx="10515600" cy="950108"/>
          </a:xfrm>
          <a:prstGeom prst="rect">
            <a:avLst/>
          </a:prstGeom>
        </p:spPr>
        <p:txBody>
          <a:bodyP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TÉRMINOS DE CADUCIDAD Y PRESCRIPCIÓN DE LA  RESPONSABILIDAD FISCAL. LEY 610 DE 2000</a:t>
            </a:r>
            <a:endParaRPr lang="es-CO" sz="3200" b="1" dirty="0"/>
          </a:p>
        </p:txBody>
      </p:sp>
      <p:sp>
        <p:nvSpPr>
          <p:cNvPr id="6" name="Marcador de contenido 4">
            <a:extLst>
              <a:ext uri="{FF2B5EF4-FFF2-40B4-BE49-F238E27FC236}">
                <a16:creationId xmlns="" xmlns:a16="http://schemas.microsoft.com/office/drawing/2014/main" id="{DEFED14A-D562-4127-BC4D-B3F3649EBAFB}"/>
              </a:ext>
            </a:extLst>
          </p:cNvPr>
          <p:cNvSpPr txBox="1">
            <a:spLocks/>
          </p:cNvSpPr>
          <p:nvPr/>
        </p:nvSpPr>
        <p:spPr>
          <a:xfrm>
            <a:off x="551145" y="2506662"/>
            <a:ext cx="11198269" cy="4019398"/>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200" dirty="0"/>
              <a:t>La responsabilidad fiscal prescribirá en cinco (5) años, contados a partir del auto de apertura del proceso de responsabilidad fiscal, si dentro de dicho término no se ha dictado providencia en firme que la declare.</a:t>
            </a:r>
            <a:endParaRPr lang="es-CO" sz="3200" dirty="0"/>
          </a:p>
          <a:p>
            <a:pPr algn="just"/>
            <a:r>
              <a:rPr lang="es-ES" sz="3200" b="1" dirty="0"/>
              <a:t>El vencimiento de los términos establecidos en el presente artículo no impedirá que cuando se trate de hechos punibles, se pueda obtener la reparación de la totalidad del detrimento y demás perjuicios </a:t>
            </a:r>
            <a:r>
              <a:rPr lang="es-ES" sz="3200" dirty="0"/>
              <a:t>que haya sufrido la administración, a través de la acción civil en el proceso penal, que podrá ser ejercida por la contraloría correspondiente o por la respectiva entidad pública.</a:t>
            </a:r>
            <a:endParaRPr lang="es-CO" sz="3200" dirty="0"/>
          </a:p>
          <a:p>
            <a:endParaRPr lang="es-CO" dirty="0"/>
          </a:p>
        </p:txBody>
      </p:sp>
    </p:spTree>
    <p:extLst>
      <p:ext uri="{BB962C8B-B14F-4D97-AF65-F5344CB8AC3E}">
        <p14:creationId xmlns:p14="http://schemas.microsoft.com/office/powerpoint/2010/main" val="40305753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00622" y="1229423"/>
            <a:ext cx="10515600" cy="862424"/>
          </a:xfrm>
          <a:prstGeom prst="rect">
            <a:avLst/>
          </a:prstGeom>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FACULTAD DE CONFORMAR GRUPOS CON OTRAS ENTIDADES. LEY 610 DE 2000</a:t>
            </a:r>
            <a:endParaRPr lang="es-CO" sz="32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327764" y="2091847"/>
            <a:ext cx="11461315" cy="462210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dirty="0"/>
              <a:t>ARTÍCULO 11.GRUPOS INTERINSTITUCIONALES DE INVESTIGACION.</a:t>
            </a:r>
          </a:p>
          <a:p>
            <a:pPr algn="just"/>
            <a:r>
              <a:rPr lang="es-ES" dirty="0"/>
              <a:t>Las Contralorías, la Fiscalía General de la Nación, la Procuraduría General de la Nación, las personerías y las entidades de control de la administración, podrán establecer con carácter temporal y de manera conjunta, grupos especiales de trabajo para adelantar investigaciones que permitan realizar la vigilancia integral del manejo de los bienes y fondos públicos, así como las actuaciones de los servidores públicos.</a:t>
            </a:r>
            <a:endParaRPr lang="es-CO" dirty="0"/>
          </a:p>
          <a:p>
            <a:pPr algn="just"/>
            <a:r>
              <a:rPr lang="es-ES" dirty="0"/>
              <a:t>Las pruebas practicadas por estos grupos especiales de trabajo tendrán plena validez para los respectivos procesos fiscales, penales, disciplinarios y administrativos.</a:t>
            </a:r>
            <a:endParaRPr lang="es-CO" dirty="0"/>
          </a:p>
          <a:p>
            <a:endParaRPr lang="es-CO" dirty="0"/>
          </a:p>
        </p:txBody>
      </p:sp>
    </p:spTree>
    <p:extLst>
      <p:ext uri="{BB962C8B-B14F-4D97-AF65-F5344CB8AC3E}">
        <p14:creationId xmlns:p14="http://schemas.microsoft.com/office/powerpoint/2010/main" val="38200551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486427" y="1354681"/>
            <a:ext cx="10515600" cy="67453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MEDIDAS CAUTELARES. LEY 610 DE 2000</a:t>
            </a:r>
            <a:endParaRPr lang="es-CO" sz="3200" b="1" dirty="0"/>
          </a:p>
        </p:txBody>
      </p:sp>
      <p:sp>
        <p:nvSpPr>
          <p:cNvPr id="6" name="Marcador de contenido 4">
            <a:extLst>
              <a:ext uri="{FF2B5EF4-FFF2-40B4-BE49-F238E27FC236}">
                <a16:creationId xmlns="" xmlns:a16="http://schemas.microsoft.com/office/drawing/2014/main" id="{DEFED14A-D562-4127-BC4D-B3F3649EBAFB}"/>
              </a:ext>
            </a:extLst>
          </p:cNvPr>
          <p:cNvSpPr txBox="1">
            <a:spLocks/>
          </p:cNvSpPr>
          <p:nvPr/>
        </p:nvSpPr>
        <p:spPr>
          <a:xfrm>
            <a:off x="676405" y="2279736"/>
            <a:ext cx="11085535" cy="3983277"/>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3600" dirty="0"/>
              <a:t>ARTÍCULO 12. MEDIDAS CAUTELARES. En cualquier momento del proceso de responsabilidad fiscal se podrán decretar medidas cautelares sobre los bienes de la persona presuntamente responsable de un detrimento al patrimonio público, por un monto suficiente para amparar el pago del posible desmedro al erario, </a:t>
            </a:r>
            <a:r>
              <a:rPr lang="es-ES" sz="3600" i="1" dirty="0"/>
              <a:t>sin que el funcionario que las ordene tenga que prestar caución</a:t>
            </a:r>
            <a:r>
              <a:rPr lang="es-ES" sz="3600" dirty="0"/>
              <a:t>. </a:t>
            </a:r>
            <a:r>
              <a:rPr lang="es-ES" sz="3600" u="sng" dirty="0"/>
              <a:t>Este último responderá por los perjuicios que se causen en el evento de haber obrado con temeridad o mala fe</a:t>
            </a:r>
            <a:r>
              <a:rPr lang="es-ES" sz="3600" dirty="0"/>
              <a:t>. (….).</a:t>
            </a:r>
            <a:endParaRPr lang="es-CO" sz="3600" dirty="0"/>
          </a:p>
          <a:p>
            <a:endParaRPr lang="es-CO" dirty="0"/>
          </a:p>
        </p:txBody>
      </p:sp>
    </p:spTree>
    <p:extLst>
      <p:ext uri="{BB962C8B-B14F-4D97-AF65-F5344CB8AC3E}">
        <p14:creationId xmlns:p14="http://schemas.microsoft.com/office/powerpoint/2010/main" val="33391491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788096" y="1365337"/>
            <a:ext cx="10515600" cy="72618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SUSPENSIÓN DE TÉRMINOS. LEY 610 DE 2000</a:t>
            </a:r>
            <a:endParaRPr lang="es-CO" sz="32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526093" y="1825624"/>
            <a:ext cx="11185743" cy="462528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b="1" dirty="0"/>
          </a:p>
          <a:p>
            <a:pPr marL="0" indent="0" algn="just">
              <a:buNone/>
            </a:pPr>
            <a:r>
              <a:rPr lang="es-ES" sz="3600" dirty="0"/>
              <a:t>ARTÍCULO 13. SUSPENSION DE TERMINOS. El cómputo de los términos previstos en la presente ley se suspenderá en los eventos de fuerza mayor o caso fortuito, o por la tramitación de una declaración de impedimento o recusación. En tales casos, tanto la suspensión como la reanudación de los términos se ordenará mediante auto de trámite, que se notificará por estado al día siguiente y contra el cual no procede recurso alguno.</a:t>
            </a:r>
            <a:endParaRPr lang="es-CO" sz="3600" dirty="0"/>
          </a:p>
          <a:p>
            <a:endParaRPr lang="es-CO" dirty="0"/>
          </a:p>
        </p:txBody>
      </p:sp>
    </p:spTree>
    <p:extLst>
      <p:ext uri="{BB962C8B-B14F-4D97-AF65-F5344CB8AC3E}">
        <p14:creationId xmlns:p14="http://schemas.microsoft.com/office/powerpoint/2010/main" val="4000664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562627" y="1279526"/>
            <a:ext cx="10515600" cy="724638"/>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UNIDAD PROCESAL. LEY 610 DE 2000</a:t>
            </a:r>
            <a:endParaRPr lang="es-CO" sz="3200" b="1" dirty="0"/>
          </a:p>
        </p:txBody>
      </p:sp>
      <p:sp>
        <p:nvSpPr>
          <p:cNvPr id="6" name="Marcador de contenido 4">
            <a:extLst>
              <a:ext uri="{FF2B5EF4-FFF2-40B4-BE49-F238E27FC236}">
                <a16:creationId xmlns="" xmlns:a16="http://schemas.microsoft.com/office/drawing/2014/main" id="{DEFED14A-D562-4127-BC4D-B3F3649EBAFB}"/>
              </a:ext>
            </a:extLst>
          </p:cNvPr>
          <p:cNvSpPr txBox="1">
            <a:spLocks/>
          </p:cNvSpPr>
          <p:nvPr/>
        </p:nvSpPr>
        <p:spPr>
          <a:xfrm>
            <a:off x="363255" y="2339192"/>
            <a:ext cx="11498893" cy="4036556"/>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600" b="1" dirty="0"/>
              <a:t>ARTÍCULO 14. UNIDAD PROCESAL Y CONEXIDAD.</a:t>
            </a:r>
            <a:r>
              <a:rPr lang="es-ES" sz="3600" dirty="0"/>
              <a:t> Por cada hecho generador de responsabilidad fiscal se adelantará una sola actuación procesal, cualquiera sea el número de implicados; si se estuviere adelantando más de una actuación por el mismo asunto, se dispondrá mediante auto de trámite la agregación de las diligencias a aquellas que se encuentren más adelantadas. Los hechos conexos se investigarán y decidirán conjuntamente.</a:t>
            </a:r>
            <a:endParaRPr lang="es-CO" sz="3600" dirty="0"/>
          </a:p>
          <a:p>
            <a:endParaRPr lang="es-ES" sz="3600" b="1" dirty="0"/>
          </a:p>
          <a:p>
            <a:endParaRPr lang="es-CO" dirty="0"/>
          </a:p>
        </p:txBody>
      </p:sp>
    </p:spTree>
    <p:extLst>
      <p:ext uri="{BB962C8B-B14F-4D97-AF65-F5344CB8AC3E}">
        <p14:creationId xmlns:p14="http://schemas.microsoft.com/office/powerpoint/2010/main" val="896372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p:cNvSpPr>
            <a:spLocks noGrp="1"/>
          </p:cNvSpPr>
          <p:nvPr>
            <p:ph type="ctrTitle" idx="4294967295"/>
          </p:nvPr>
        </p:nvSpPr>
        <p:spPr>
          <a:xfrm>
            <a:off x="0" y="1293813"/>
            <a:ext cx="8643938" cy="574675"/>
          </a:xfrm>
        </p:spPr>
        <p:txBody>
          <a:bodyPr>
            <a:noAutofit/>
          </a:bodyPr>
          <a:lstStyle/>
          <a:p>
            <a:pPr algn="ctr">
              <a:defRPr/>
            </a:pPr>
            <a:r>
              <a:rPr lang="es-MX" sz="3200" b="1" dirty="0">
                <a:latin typeface="Arial Narrow" panose="020B0606020202030204" pitchFamily="34" charset="0"/>
              </a:rPr>
              <a:t>H</a:t>
            </a:r>
            <a:endParaRPr lang="es-CO" sz="3200" b="1" dirty="0">
              <a:latin typeface="Arial Narrow" panose="020B0606020202030204" pitchFamily="34" charset="0"/>
            </a:endParaRPr>
          </a:p>
        </p:txBody>
      </p:sp>
      <p:sp>
        <p:nvSpPr>
          <p:cNvPr id="3" name="Rectángulo 2"/>
          <p:cNvSpPr/>
          <p:nvPr/>
        </p:nvSpPr>
        <p:spPr>
          <a:xfrm>
            <a:off x="1352810" y="2099617"/>
            <a:ext cx="8956110" cy="461665"/>
          </a:xfrm>
          <a:prstGeom prst="rect">
            <a:avLst/>
          </a:prstGeom>
        </p:spPr>
        <p:txBody>
          <a:bodyPr wrap="square">
            <a:spAutoFit/>
          </a:bodyPr>
          <a:lstStyle/>
          <a:p>
            <a:pPr>
              <a:defRPr/>
            </a:pPr>
            <a:endParaRPr lang="es-CO" sz="2400" b="1" dirty="0">
              <a:solidFill>
                <a:schemeClr val="tx2">
                  <a:lumMod val="75000"/>
                </a:schemeClr>
              </a:solidFill>
              <a:latin typeface="Arial Narrow" panose="020B0606020202030204" pitchFamily="34" charset="0"/>
            </a:endParaRPr>
          </a:p>
        </p:txBody>
      </p:sp>
      <p:sp>
        <p:nvSpPr>
          <p:cNvPr id="6" name="Rectángulo 5"/>
          <p:cNvSpPr/>
          <p:nvPr/>
        </p:nvSpPr>
        <p:spPr>
          <a:xfrm>
            <a:off x="613776" y="2025908"/>
            <a:ext cx="11248372" cy="3970318"/>
          </a:xfrm>
          <a:prstGeom prst="rect">
            <a:avLst/>
          </a:prstGeom>
        </p:spPr>
        <p:txBody>
          <a:bodyPr wrap="square">
            <a:spAutoFit/>
          </a:bodyPr>
          <a:lstStyle/>
          <a:p>
            <a:pPr algn="just">
              <a:defRPr/>
            </a:pPr>
            <a:r>
              <a:rPr lang="es-CO" sz="2800" b="1" dirty="0">
                <a:latin typeface="Arial Narrow" panose="020B0606020202030204" pitchFamily="34" charset="0"/>
              </a:rPr>
              <a:t>3. En 1511 los Reyes de España crearon la Real Audiencia de Santo            Domingo, entre otras funciones tenía la de pedir rendición de cuentas a Virreyes, Gobernadores, capitanes, Generales y a todos los funcionarios que tuvieran jurisdicción y mando o dispusieran de bienes y caudales públicos.</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4. En 1524 el Emperador Carlos V, creó el Supremo Concejo de Indias, entre otras funciones tenía la de investigar la conducta de los altos funcionarios, fallaba en última instancia y como entidad fiscalizadora expedía el finiquito o paz y salvo a los empleados de manejo.</a:t>
            </a:r>
          </a:p>
        </p:txBody>
      </p:sp>
    </p:spTree>
    <p:extLst>
      <p:ext uri="{BB962C8B-B14F-4D97-AF65-F5344CB8AC3E}">
        <p14:creationId xmlns:p14="http://schemas.microsoft.com/office/powerpoint/2010/main" val="14787245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737992" y="1241948"/>
            <a:ext cx="10515600" cy="66201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ACUMULACIÓN DE PROCESOS. LEY 610 DE 2000</a:t>
            </a:r>
            <a:endParaRPr lang="es-CO" sz="32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538619" y="1825624"/>
            <a:ext cx="11185743" cy="4575176"/>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b="1" dirty="0"/>
          </a:p>
          <a:p>
            <a:pPr algn="just"/>
            <a:r>
              <a:rPr lang="es-ES" sz="3000" b="1" dirty="0"/>
              <a:t>ARTÍCULO 15. ACUMULACION DE PROCESOS.</a:t>
            </a:r>
            <a:r>
              <a:rPr lang="es-ES" sz="3000" dirty="0"/>
              <a:t> Habrá lugar a la acumulación de procesos a partir de la notificación del auto de imputación de responsabilidad fiscal y siempre que no se haya proferido fallo de primera o única instancia, de oficio o a solicitud del sujeto procesal, cuando contra una misma persona se estuvieren adelantando dos o más procesos, aunque en ellos figuren otros implicados y siempre que se trate de la misma entidad afectada, o cuando se trate de dos o más procesos por hechos conexos que no se hubieren investigado conjuntamente.</a:t>
            </a:r>
            <a:endParaRPr lang="es-CO" sz="3000" dirty="0"/>
          </a:p>
          <a:p>
            <a:pPr algn="just"/>
            <a:r>
              <a:rPr lang="es-ES" sz="3000" dirty="0"/>
              <a:t>Contra la decisión de negar la acumulación procede el recurso de reposición.</a:t>
            </a:r>
            <a:endParaRPr lang="es-CO" sz="3000" dirty="0"/>
          </a:p>
          <a:p>
            <a:endParaRPr lang="es-ES" b="1" dirty="0"/>
          </a:p>
          <a:p>
            <a:endParaRPr lang="es-CO" dirty="0"/>
          </a:p>
        </p:txBody>
      </p:sp>
    </p:spTree>
    <p:extLst>
      <p:ext uri="{BB962C8B-B14F-4D97-AF65-F5344CB8AC3E}">
        <p14:creationId xmlns:p14="http://schemas.microsoft.com/office/powerpoint/2010/main" val="34859651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963460" y="1241947"/>
            <a:ext cx="10515600" cy="62443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CESACIÓN DE LA ACCIÓN FISCAL. LEY 610 DE 2000</a:t>
            </a:r>
            <a:endParaRPr lang="es-CO" sz="3200" b="1" dirty="0"/>
          </a:p>
        </p:txBody>
      </p:sp>
      <p:sp>
        <p:nvSpPr>
          <p:cNvPr id="8" name="Marcador de contenido 4">
            <a:extLst>
              <a:ext uri="{FF2B5EF4-FFF2-40B4-BE49-F238E27FC236}">
                <a16:creationId xmlns="" xmlns:a16="http://schemas.microsoft.com/office/drawing/2014/main" id="{DEFED14A-D562-4127-BC4D-B3F3649EBAFB}"/>
              </a:ext>
            </a:extLst>
          </p:cNvPr>
          <p:cNvSpPr txBox="1">
            <a:spLocks/>
          </p:cNvSpPr>
          <p:nvPr/>
        </p:nvSpPr>
        <p:spPr>
          <a:xfrm>
            <a:off x="463463" y="2040604"/>
            <a:ext cx="11185741" cy="454808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algn="just"/>
            <a:r>
              <a:rPr lang="es-ES" b="1" dirty="0"/>
              <a:t>ARTÍCULO 16. CESACIÓN DE LA ACCIÓN FISCAL.</a:t>
            </a:r>
            <a:r>
              <a:rPr lang="es-ES" dirty="0"/>
              <a:t> En cualquier estado de la indagación preliminar o del proceso de responsabilidad fiscal, procederá el archivo del expediente cuando se establezca que la acción fiscal no podía iniciarse o proseguirse por haber operado la caducidad o la prescripción, cuando se demuestre que el hecho no existió o que no es constitutivo de daño patrimonial al Estado o no comporta el ejercicio de gestión fiscal, o se acredite la </a:t>
            </a:r>
            <a:r>
              <a:rPr lang="es-ES" dirty="0" err="1"/>
              <a:t>operancia</a:t>
            </a:r>
            <a:r>
              <a:rPr lang="es-ES" dirty="0"/>
              <a:t> de una causal eximente de responsabilidad fiscal o aparezca demostrado que el daño investigado ha sido resarcido totalmente.</a:t>
            </a:r>
            <a:endParaRPr lang="es-CO" dirty="0"/>
          </a:p>
          <a:p>
            <a:endParaRPr lang="es-ES" b="1" dirty="0"/>
          </a:p>
          <a:p>
            <a:endParaRPr lang="es-CO" dirty="0"/>
          </a:p>
        </p:txBody>
      </p:sp>
    </p:spTree>
    <p:extLst>
      <p:ext uri="{BB962C8B-B14F-4D97-AF65-F5344CB8AC3E}">
        <p14:creationId xmlns:p14="http://schemas.microsoft.com/office/powerpoint/2010/main" val="26544976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1201454" y="1279525"/>
            <a:ext cx="10515600" cy="58685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REAPERTURA DEL PROCESO. LEY 610 DE 2000</a:t>
            </a:r>
            <a:endParaRPr lang="es-CO" sz="3200" b="1" dirty="0"/>
          </a:p>
        </p:txBody>
      </p:sp>
      <p:sp>
        <p:nvSpPr>
          <p:cNvPr id="6" name="Marcador de contenido 4">
            <a:extLst>
              <a:ext uri="{FF2B5EF4-FFF2-40B4-BE49-F238E27FC236}">
                <a16:creationId xmlns="" xmlns:a16="http://schemas.microsoft.com/office/drawing/2014/main" id="{DEFED14A-D562-4127-BC4D-B3F3649EBAFB}"/>
              </a:ext>
            </a:extLst>
          </p:cNvPr>
          <p:cNvSpPr txBox="1">
            <a:spLocks/>
          </p:cNvSpPr>
          <p:nvPr/>
        </p:nvSpPr>
        <p:spPr>
          <a:xfrm>
            <a:off x="438411" y="2053130"/>
            <a:ext cx="11278643" cy="451050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algn="just"/>
            <a:r>
              <a:rPr lang="es-ES" b="1" dirty="0"/>
              <a:t>ARTÍCULO 17. REAPERTURA.</a:t>
            </a:r>
            <a:r>
              <a:rPr lang="es-ES" dirty="0"/>
              <a:t> Cuando después de proferido el auto de archivo del expediente en la indagación preliminar o en el proceso de responsabilidad fiscal, aparecieren o se aportaren nuevas pruebas que acrediten la existencia de un daño patrimonial al Estado o la responsabilidad del gestor fiscal, o se demostrare que la decisión se basó en prueba falsa, procederá la reapertura de la indagación o del proceso.</a:t>
            </a:r>
            <a:endParaRPr lang="es-CO" dirty="0"/>
          </a:p>
          <a:p>
            <a:pPr algn="just"/>
            <a:r>
              <a:rPr lang="es-ES" dirty="0"/>
              <a:t>Sin embargo, no procederá la reapertura si después de proferido el auto de archivo, ha operado la caducidad de la acción o la prescripción de la responsabilidad fiscal.</a:t>
            </a:r>
            <a:endParaRPr lang="es-CO" dirty="0"/>
          </a:p>
          <a:p>
            <a:endParaRPr lang="es-ES" b="1" dirty="0"/>
          </a:p>
          <a:p>
            <a:endParaRPr lang="es-CO" dirty="0"/>
          </a:p>
        </p:txBody>
      </p:sp>
    </p:spTree>
    <p:extLst>
      <p:ext uri="{BB962C8B-B14F-4D97-AF65-F5344CB8AC3E}">
        <p14:creationId xmlns:p14="http://schemas.microsoft.com/office/powerpoint/2010/main" val="3935097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700414" y="1344916"/>
            <a:ext cx="10515600" cy="58409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GRADO DE CONSULTA. LEY 610 DE 2000</a:t>
            </a:r>
            <a:endParaRPr lang="es-CO" sz="32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388307" y="2345860"/>
            <a:ext cx="11386159" cy="406746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600" b="1" dirty="0"/>
              <a:t>ARTÍCULO 18. GRADO DE CONSULTA.</a:t>
            </a:r>
            <a:r>
              <a:rPr lang="es-ES" sz="3600" dirty="0"/>
              <a:t> Se establece el grado de consulta en defensa del interés público, del ordenamiento jurídico y de los derechos y garantías fundamentales. Procederá la consulta cuando se dicte auto de archivo, cuando el fallo sea sin responsabilidad fiscal o cuando el fallo sea con responsabilidad fiscal y el responsabilizado hubiere estado representado por un apoderado de oficio.</a:t>
            </a:r>
            <a:endParaRPr lang="es-CO" sz="3600"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2614881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ítulo 2">
            <a:extLst>
              <a:ext uri="{FF2B5EF4-FFF2-40B4-BE49-F238E27FC236}">
                <a16:creationId xmlns="" xmlns:a16="http://schemas.microsoft.com/office/drawing/2014/main" id="{43EE410D-3C1F-42C9-87E4-31FE487CF0C4}"/>
              </a:ext>
            </a:extLst>
          </p:cNvPr>
          <p:cNvSpPr txBox="1">
            <a:spLocks/>
          </p:cNvSpPr>
          <p:nvPr/>
        </p:nvSpPr>
        <p:spPr>
          <a:xfrm>
            <a:off x="700414" y="1344916"/>
            <a:ext cx="10515600" cy="58409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GRADO DE CONSULTA. LEY 610 DE 2000</a:t>
            </a:r>
            <a:endParaRPr lang="es-CO" sz="3200" b="1" dirty="0"/>
          </a:p>
        </p:txBody>
      </p:sp>
      <p:sp>
        <p:nvSpPr>
          <p:cNvPr id="7" name="Marcador de contenido 4">
            <a:extLst>
              <a:ext uri="{FF2B5EF4-FFF2-40B4-BE49-F238E27FC236}">
                <a16:creationId xmlns="" xmlns:a16="http://schemas.microsoft.com/office/drawing/2014/main" id="{DEFED14A-D562-4127-BC4D-B3F3649EBAFB}"/>
              </a:ext>
            </a:extLst>
          </p:cNvPr>
          <p:cNvSpPr txBox="1">
            <a:spLocks/>
          </p:cNvSpPr>
          <p:nvPr/>
        </p:nvSpPr>
        <p:spPr>
          <a:xfrm>
            <a:off x="375781" y="2283230"/>
            <a:ext cx="11411211" cy="4155148"/>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600" dirty="0"/>
              <a:t>Para efectos de la consulta, el funcionario que haya proferido la decisión, deberá enviar el expediente dentro de los tres (3) días siguientes a su superior funcional o jerárquico, según la estructura y manual de funciones de cada órgano fiscalizador.</a:t>
            </a:r>
            <a:endParaRPr lang="es-CO" sz="3600" dirty="0"/>
          </a:p>
          <a:p>
            <a:pPr algn="just"/>
            <a:r>
              <a:rPr lang="es-ES" sz="3600" dirty="0"/>
              <a:t>Si transcurrido un mes de recibido el expediente por el superior no se hubiere proferido la respectiva providencia, quedará en firme el fallo o auto materia de la consulta, sin perjuicio de la responsabilidad disciplinaria del funcionario moroso.</a:t>
            </a:r>
            <a:endParaRPr lang="es-CO" sz="3600"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3999363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50935" y="1220908"/>
            <a:ext cx="10515600" cy="59536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MUERTE DEL IMPLICADO.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626301" y="2242159"/>
            <a:ext cx="11085535" cy="382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200" dirty="0"/>
              <a:t>ARTÍCULO 19. MUERTE DEL IMPLICADO Y EMPLAZAMIENTO A HEREDEROS. En el evento en que sobrevenga la muerte del presunto responsable fiscal antes de proferirse fallo con responsabilidad fiscal debidamente ejecutoriado, se citarán y emplazarán a sus herederos con quienes se seguirá el trámite del proceso y quienes responderán hasta concurrencia con su participación en la sucesión.</a:t>
            </a:r>
            <a:endParaRPr lang="es-CO" sz="3200"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279535780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54588" y="1761044"/>
            <a:ext cx="10515600" cy="70658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TRASLADO A OTRAS AUTORIDADES.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650310" y="2467626"/>
            <a:ext cx="11124156" cy="387054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S" b="1" dirty="0"/>
          </a:p>
          <a:p>
            <a:pPr marL="0" indent="0" algn="just">
              <a:buFont typeface="Arial" panose="020B0604020202020204" pitchFamily="34" charset="0"/>
              <a:buNone/>
            </a:pPr>
            <a:r>
              <a:rPr lang="es-ES" sz="3600" b="1" dirty="0"/>
              <a:t>ARTÍCULO 21. TRASLADO A OTRAS AUTORIDADES.</a:t>
            </a:r>
            <a:r>
              <a:rPr lang="es-ES" sz="3600" dirty="0"/>
              <a:t> Si con ocasión del adelantamiento de los procesos de que trata la presente ley se advierte la comisión de hechos punibles o faltas disciplinarias, el funcionario competente deberá dar aviso en forma inmediata a las autoridades correspondientes.</a:t>
            </a:r>
            <a:endParaRPr lang="es-CO" sz="3600"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230756971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975986" y="1258485"/>
            <a:ext cx="10515600" cy="58284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INDAGACIÓN PRELIMINAR. LEY 610 DE 2000</a:t>
            </a:r>
            <a:endParaRPr lang="es-CO" sz="32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410817" y="1841326"/>
            <a:ext cx="11213148" cy="4609578"/>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algn="just"/>
            <a:r>
              <a:rPr lang="es-ES" sz="3000" b="1" dirty="0"/>
              <a:t>ARTÍCULO 39. INDAGACIÓN PRELIMINAR</a:t>
            </a:r>
            <a:r>
              <a:rPr lang="es-ES" sz="3000" dirty="0"/>
              <a:t>. Si no existe certeza sobre la ocurrencia del hecho, la causación del daño patrimonial con ocasión de su acaecimiento, la entidad afectada y la determinación de los presuntos responsables, podrá ordenarse indagación preliminar por un término máximo de seis (6) meses, al cabo de los cuales solamente procederá el archivo de las diligencias o la apertura del proceso de responsabilidad fiscal.</a:t>
            </a:r>
            <a:endParaRPr lang="es-CO" sz="3000" dirty="0"/>
          </a:p>
          <a:p>
            <a:pPr algn="just"/>
            <a:r>
              <a:rPr lang="es-ES" sz="3000" dirty="0"/>
              <a:t>La indagación preliminar tendrá por objeto verificar la competencia del órgano fiscalizador, la ocurrencia de la conducta y su afectación al patrimonio estatal, determinar la entidad afectada e identificar a los servidores públicos y a los particulares que hayan causado el detrimento o intervenido o contribuido a él.</a:t>
            </a:r>
            <a:endParaRPr lang="es-CO" sz="3000" dirty="0"/>
          </a:p>
          <a:p>
            <a:pPr marL="0" indent="0">
              <a:buFont typeface="Arial" panose="020B0604020202020204" pitchFamily="34" charset="0"/>
              <a:buNone/>
            </a:pPr>
            <a:endParaRPr lang="es-ES" sz="3000" b="1" dirty="0"/>
          </a:p>
          <a:p>
            <a:endParaRPr lang="es-CO" dirty="0"/>
          </a:p>
        </p:txBody>
      </p:sp>
    </p:spTree>
    <p:extLst>
      <p:ext uri="{BB962C8B-B14F-4D97-AF65-F5344CB8AC3E}">
        <p14:creationId xmlns:p14="http://schemas.microsoft.com/office/powerpoint/2010/main" val="35129780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25883" y="1433849"/>
            <a:ext cx="10515600" cy="52021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APERTURA DEL PROCESO.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790801" y="2071919"/>
            <a:ext cx="10785764" cy="4203621"/>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000" b="1" dirty="0"/>
              <a:t>ARTÍCULO 40. APERTURA DEL PROCESO DE RESPONSABILIDAD FISCAL.</a:t>
            </a:r>
            <a:r>
              <a:rPr lang="es-ES" sz="3000" dirty="0"/>
              <a:t> Cuando de la indagación preliminar, de la queja, del dictamen o del ejercicio de cualquier acción de vigilancia o sistema de control, se encuentre establecida la existencia de un daño patrimonial al Estado e indicios serios sobre los posibles autores del mismo, el funcionario competente ordenará la apertura del proceso de responsabilidad fiscal. El auto de apertura inicia formalmente el proceso de responsabilidad fiscal.</a:t>
            </a:r>
            <a:endParaRPr lang="es-CO" sz="3000" dirty="0"/>
          </a:p>
          <a:p>
            <a:pPr algn="just"/>
            <a:r>
              <a:rPr lang="es-ES" sz="3000" dirty="0"/>
              <a:t>En el evento en que se haya identificado a los presuntos responsables fiscales, a fin de que ejerzan el derecho de defensa y contradicción, deberá notificárseles el auto de trámite que ordene la apertura del proceso. Contra este auto no procede recurso alguno.</a:t>
            </a:r>
            <a:endParaRPr lang="es-CO" sz="30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11400417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13148" y="1183328"/>
            <a:ext cx="10515600" cy="64547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REQUISITOS DE LA APERTURA. LEY 610 DE 2000</a:t>
            </a:r>
            <a:endParaRPr lang="es-CO" sz="32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488515" y="1828799"/>
            <a:ext cx="11168852" cy="4555981"/>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200" b="1" dirty="0"/>
              <a:t>ARTÍCULO 41. REQUISITOS DEL AUTO DE APERTURA</a:t>
            </a:r>
            <a:r>
              <a:rPr lang="es-ES" sz="3200" dirty="0"/>
              <a:t>. El auto de apertura del proceso de responsabilidad fiscal deberá contener lo siguiente:</a:t>
            </a:r>
            <a:endParaRPr lang="es-CO" sz="3200" dirty="0"/>
          </a:p>
          <a:p>
            <a:pPr marL="0" indent="0" algn="just">
              <a:buNone/>
            </a:pPr>
            <a:r>
              <a:rPr lang="es-ES" sz="3200" dirty="0"/>
              <a:t>1. Competencia del funcionario de conocimiento.</a:t>
            </a:r>
            <a:endParaRPr lang="es-CO" sz="3200" dirty="0"/>
          </a:p>
          <a:p>
            <a:pPr marL="0" indent="0" algn="just">
              <a:buNone/>
            </a:pPr>
            <a:r>
              <a:rPr lang="es-ES" sz="3200" dirty="0"/>
              <a:t>2. Fundamentos de hecho.</a:t>
            </a:r>
            <a:endParaRPr lang="es-CO" sz="3200" dirty="0"/>
          </a:p>
          <a:p>
            <a:pPr marL="0" indent="0" algn="just">
              <a:buNone/>
            </a:pPr>
            <a:r>
              <a:rPr lang="es-ES" sz="3200" dirty="0"/>
              <a:t>3. Fundamentos de derecho.</a:t>
            </a:r>
            <a:endParaRPr lang="es-CO" sz="3200" dirty="0"/>
          </a:p>
          <a:p>
            <a:pPr marL="0" indent="0" algn="just">
              <a:buNone/>
            </a:pPr>
            <a:r>
              <a:rPr lang="es-ES" sz="3200" dirty="0"/>
              <a:t>4. Identificación de la entidad estatal afectada y de los presuntos responsables fiscales.</a:t>
            </a:r>
            <a:endParaRPr lang="es-CO" sz="3200" dirty="0"/>
          </a:p>
          <a:p>
            <a:pPr marL="0" indent="0" algn="just">
              <a:buNone/>
            </a:pPr>
            <a:r>
              <a:rPr lang="es-ES" sz="3200" dirty="0"/>
              <a:t>5. Determinación del daño patrimonial al Estado y estimación de su cuantía.</a:t>
            </a:r>
            <a:endParaRPr lang="es-CO" sz="3200" dirty="0"/>
          </a:p>
          <a:p>
            <a:pPr marL="0" indent="0" algn="just">
              <a:buFont typeface="Arial" panose="020B0604020202020204" pitchFamily="34" charset="0"/>
              <a:buNone/>
            </a:pPr>
            <a:endParaRPr lang="es-ES" sz="2400"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739455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Rectángulo 2"/>
          <p:cNvSpPr/>
          <p:nvPr/>
        </p:nvSpPr>
        <p:spPr>
          <a:xfrm>
            <a:off x="1352810" y="2099617"/>
            <a:ext cx="8956110" cy="461665"/>
          </a:xfrm>
          <a:prstGeom prst="rect">
            <a:avLst/>
          </a:prstGeom>
        </p:spPr>
        <p:txBody>
          <a:bodyPr wrap="square">
            <a:spAutoFit/>
          </a:bodyPr>
          <a:lstStyle/>
          <a:p>
            <a:pPr>
              <a:defRPr/>
            </a:pPr>
            <a:endParaRPr lang="es-CO" sz="2400" b="1" dirty="0">
              <a:solidFill>
                <a:schemeClr val="tx2">
                  <a:lumMod val="75000"/>
                </a:schemeClr>
              </a:solidFill>
              <a:latin typeface="Arial Narrow" panose="020B0606020202030204" pitchFamily="34" charset="0"/>
            </a:endParaRPr>
          </a:p>
        </p:txBody>
      </p:sp>
      <p:sp>
        <p:nvSpPr>
          <p:cNvPr id="4" name="Rectángulo 3"/>
          <p:cNvSpPr/>
          <p:nvPr/>
        </p:nvSpPr>
        <p:spPr>
          <a:xfrm>
            <a:off x="688931" y="1979113"/>
            <a:ext cx="10972800" cy="4401205"/>
          </a:xfrm>
          <a:prstGeom prst="rect">
            <a:avLst/>
          </a:prstGeom>
        </p:spPr>
        <p:txBody>
          <a:bodyPr wrap="square">
            <a:spAutoFit/>
          </a:bodyPr>
          <a:lstStyle/>
          <a:p>
            <a:pPr algn="just">
              <a:defRPr/>
            </a:pPr>
            <a:r>
              <a:rPr lang="es-CO" sz="2800" b="1" dirty="0">
                <a:latin typeface="Arial Narrow" panose="020B0606020202030204" pitchFamily="34" charset="0"/>
              </a:rPr>
              <a:t>4. En 1604, mediante las Ordenanzas de Burgos del Rey Felipe III, se abrió paso al Tribunal de Cuentas de la Capital Neogranadina, su labor consistía en examinar, enjuiciar, y sancionar a los empleados públicos que tuvieran bajo su responsabilidad el manejo de fondos, bienes o servicios del Estado Español y dentro de las respectiva jurisdicción colonial a su cargo.</a:t>
            </a:r>
          </a:p>
          <a:p>
            <a:pPr algn="just">
              <a:defRPr/>
            </a:pPr>
            <a:endParaRPr lang="es-CO" sz="2800" b="1" dirty="0">
              <a:latin typeface="Arial Narrow" panose="020B0606020202030204" pitchFamily="34" charset="0"/>
            </a:endParaRPr>
          </a:p>
          <a:p>
            <a:pPr algn="just">
              <a:defRPr/>
            </a:pPr>
            <a:r>
              <a:rPr lang="es-CO" sz="2800" b="1" dirty="0">
                <a:latin typeface="Arial Narrow" panose="020B0606020202030204" pitchFamily="34" charset="0"/>
              </a:rPr>
              <a:t>5.  El 16 de septiembre de 1807, Napoleón Bonaparte creó la Corte de Cuentas con una clara inspiración en los Tribunales de España, su función era la de indagar, juzgar y sancionar todos los asuntos relacionados con la contabilidad de los dineros públicos.</a:t>
            </a:r>
            <a:endParaRPr lang="es-CO" sz="2800" b="1" dirty="0">
              <a:solidFill>
                <a:schemeClr val="accent4">
                  <a:lumMod val="75000"/>
                </a:schemeClr>
              </a:solidFill>
              <a:latin typeface="Arial Narrow" panose="020B0606020202030204" pitchFamily="34" charset="0"/>
            </a:endParaRPr>
          </a:p>
        </p:txBody>
      </p:sp>
    </p:spTree>
    <p:extLst>
      <p:ext uri="{BB962C8B-B14F-4D97-AF65-F5344CB8AC3E}">
        <p14:creationId xmlns:p14="http://schemas.microsoft.com/office/powerpoint/2010/main" val="24355041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13148" y="1183328"/>
            <a:ext cx="10515600" cy="64547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REQUISITOS DE LA APERTURA. LEY 610 DE 2000</a:t>
            </a:r>
            <a:endParaRPr lang="es-CO" sz="32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563671" y="1828799"/>
            <a:ext cx="11093696" cy="4555981"/>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ES" sz="3200" dirty="0"/>
              <a:t>6. Decreto de las pruebas que se consideren conducentes y pertinentes.</a:t>
            </a:r>
            <a:endParaRPr lang="es-CO" sz="3200" dirty="0"/>
          </a:p>
          <a:p>
            <a:pPr marL="0" indent="0" algn="just">
              <a:buNone/>
            </a:pPr>
            <a:r>
              <a:rPr lang="es-ES" sz="3200" dirty="0"/>
              <a:t>7. Decreto de las medidas cautelares a que hubiere lugar, las cuales deberán hacerse efectivas antes de la notificación del auto de apertura a los presuntos responsables</a:t>
            </a:r>
            <a:endParaRPr lang="es-CO" sz="3200" dirty="0"/>
          </a:p>
          <a:p>
            <a:pPr marL="0" indent="0" algn="just">
              <a:buNone/>
            </a:pPr>
            <a:r>
              <a:rPr lang="es-ES" sz="3200" dirty="0"/>
              <a:t>8. Solicitud a la entidad donde el servidor público esté o haya estado vinculado, para que ésta informe sobre el salario devengado para la época de los hechos, los datos sobre su identidad personal y su última dirección conocida o registrada; e igualmente para enterarla del inicio de las diligencias fiscales.</a:t>
            </a:r>
            <a:endParaRPr lang="es-CO" sz="3200" dirty="0"/>
          </a:p>
          <a:p>
            <a:pPr marL="0" indent="0" algn="just">
              <a:buNone/>
            </a:pPr>
            <a:r>
              <a:rPr lang="es-ES" sz="3200" dirty="0"/>
              <a:t>9. Orden de notificar a los presuntos responsables esta decisión.</a:t>
            </a:r>
            <a:endParaRPr lang="es-CO" sz="3200" dirty="0"/>
          </a:p>
          <a:p>
            <a:pPr marL="0" indent="0" algn="just">
              <a:buFont typeface="Arial" panose="020B0604020202020204" pitchFamily="34" charset="0"/>
              <a:buNone/>
            </a:pPr>
            <a:endParaRPr lang="es-ES" sz="2400"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36312182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75871" y="1377102"/>
            <a:ext cx="10515600" cy="63294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VINCULACIÓN DE LA COMPAÑÍA DE SEGUROS.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442774" y="2010047"/>
            <a:ext cx="11381795" cy="4503488"/>
          </a:xfrm>
          <a:prstGeom prst="rect">
            <a:avLst/>
          </a:prstGeom>
        </p:spPr>
        <p:txBody>
          <a:bodyPr>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algn="just"/>
            <a:r>
              <a:rPr lang="es-ES" sz="3200" dirty="0"/>
              <a:t>ARTÍCULO 44. VINCULACIÓN DEL GARANTE. Cuando el presunto responsable, o el bien o contrato sobre el cual recaiga el objeto del proceso, se encuentren amparados por una póliza, se vinculará al proceso a la compañía de seguros, en calidad de tercero civilmente responsable, en cuya virtud tendrá los mismos derechos y facultades del principal implicado.</a:t>
            </a:r>
            <a:endParaRPr lang="es-CO" sz="3200" dirty="0"/>
          </a:p>
          <a:p>
            <a:pPr algn="just"/>
            <a:r>
              <a:rPr lang="es-ES" sz="3200" dirty="0"/>
              <a:t>La vinculación se surtirá mediante la comunicación del auto de apertura del proceso al representante legal o al apoderado designado por éste, con la indicación del motivo de procedencia de aquella.</a:t>
            </a:r>
            <a:endParaRPr lang="es-CO" sz="3200" dirty="0"/>
          </a:p>
          <a:p>
            <a:endParaRPr lang="es-CO" dirty="0"/>
          </a:p>
        </p:txBody>
      </p:sp>
    </p:spTree>
    <p:extLst>
      <p:ext uri="{BB962C8B-B14F-4D97-AF65-F5344CB8AC3E}">
        <p14:creationId xmlns:p14="http://schemas.microsoft.com/office/powerpoint/2010/main" val="670782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38200" y="1296063"/>
            <a:ext cx="10515600" cy="1221669"/>
          </a:xfrm>
          <a:prstGeom prst="rect">
            <a:avLst/>
          </a:prstGeom>
        </p:spPr>
        <p:txBody>
          <a:bodyP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3200" b="1" dirty="0"/>
          </a:p>
          <a:p>
            <a:pPr algn="ctr"/>
            <a:r>
              <a:rPr lang="es-MX" sz="3200" b="1" dirty="0"/>
              <a:t>TÉRMINO PARA ADELANTAR EL PROCESO DE RESPONSABILIDAD FISCAL.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838200" y="2642992"/>
            <a:ext cx="10515600" cy="303129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600" b="1" dirty="0"/>
              <a:t>ARTÍCULO 45. TERMINO.</a:t>
            </a:r>
            <a:r>
              <a:rPr lang="es-ES" sz="3600" dirty="0"/>
              <a:t> El término para adelantar estas diligencias será de tres (3) meses, prorrogables hasta por dos (2) meses más, cuando las circunstancias lo ameriten, mediante auto debidamente motivado.</a:t>
            </a:r>
            <a:endParaRPr lang="es-CO" sz="3600"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40849162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737992" y="1333641"/>
            <a:ext cx="10515600" cy="1146511"/>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3200" b="1" dirty="0"/>
          </a:p>
          <a:p>
            <a:pPr algn="ctr"/>
            <a:r>
              <a:rPr lang="es-MX" sz="3200" b="1" dirty="0"/>
              <a:t>DECISIÓN AL VENCIMIENTO DEL TÉRMINO DE LA APERTURA DEL PROCESO.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737991" y="2480152"/>
            <a:ext cx="10798479" cy="3770336"/>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200" b="1" dirty="0"/>
              <a:t>ARTÍCULO 46. DECISION.</a:t>
            </a:r>
            <a:r>
              <a:rPr lang="es-ES" sz="3200" dirty="0"/>
              <a:t> Vencido el término anterior, se procederá al archivo del proceso o a dictar auto de imputación de responsabilidad fiscal, mediante providencia motivada, según sea el caso.</a:t>
            </a:r>
            <a:endParaRPr lang="es-CO" sz="3200" dirty="0"/>
          </a:p>
          <a:p>
            <a:pPr marL="0" indent="0">
              <a:buFont typeface="Arial" panose="020B0604020202020204" pitchFamily="34" charset="0"/>
              <a:buNone/>
            </a:pPr>
            <a:endParaRPr lang="es-ES" sz="3200"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52576734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50726" y="1296063"/>
            <a:ext cx="10515600" cy="58284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a:t>ARCHIVO DEL PROCESO.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715644" y="2084446"/>
            <a:ext cx="10470098" cy="3702580"/>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200" b="1" dirty="0"/>
              <a:t>ARTÍCULO 47. AUTO DE ARCHIVO.</a:t>
            </a:r>
            <a:r>
              <a:rPr lang="es-ES" sz="3200" dirty="0"/>
              <a:t> Habrá lugar a proferir auto de archivo cuando se pruebe que el hecho no existió, que no es constitutivo de detrimento patrimonial o no comporta el ejercicio de gestión fiscal, se acredite el resarcimiento pleno del perjuicio o la </a:t>
            </a:r>
            <a:r>
              <a:rPr lang="es-ES" sz="3200" dirty="0" err="1"/>
              <a:t>operancia</a:t>
            </a:r>
            <a:r>
              <a:rPr lang="es-ES" sz="3200" dirty="0"/>
              <a:t> de una causal excluyente de responsabilidad o se demuestre que la acción no podía iniciarse o proseguirse por haber operado la caducidad o la prescripción de la misma.</a:t>
            </a:r>
            <a:endParaRPr lang="es-CO" sz="32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10721832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38409" y="1258485"/>
            <a:ext cx="10515600" cy="432529"/>
          </a:xfrm>
          <a:prstGeom prst="rect">
            <a:avLst/>
          </a:prstGeom>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IMPUTACIÓN DE RESPONSABILIDAD FISCAL.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200416" y="2029216"/>
            <a:ext cx="11649206" cy="4283902"/>
          </a:xfrm>
          <a:prstGeom prst="rect">
            <a:avLst/>
          </a:prstGeom>
        </p:spPr>
        <p:txBody>
          <a:bodyPr>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4000" b="1" dirty="0"/>
              <a:t>ARTÍCULO 48. AUTO DE IMPUTACION DE RESPONSABILIDAD FISCAL.</a:t>
            </a:r>
            <a:r>
              <a:rPr lang="es-ES" sz="4000" dirty="0"/>
              <a:t> El funcionario competente proferirá auto de imputación de responsabilidad fiscal cuando esté demostrado objetivamente el daño o detrimento al patrimonio económico del Estado y existan testimonios que ofrezcan serios motivos de credibilidad, indicios graves, documentos, peritación o cualquier medio probatorio que comprometa la responsabilidad fiscal de los implicados.</a:t>
            </a:r>
            <a:endParaRPr lang="es-CO" sz="4000" dirty="0"/>
          </a:p>
          <a:p>
            <a:pPr algn="just"/>
            <a:r>
              <a:rPr lang="es-ES" sz="4000" dirty="0"/>
              <a:t>El auto de imputación deberá contener:</a:t>
            </a:r>
            <a:endParaRPr lang="es-CO" sz="4000" dirty="0"/>
          </a:p>
          <a:p>
            <a:pPr algn="just"/>
            <a:r>
              <a:rPr lang="es-ES" sz="4000" dirty="0"/>
              <a:t>1. La identificación plena de los presuntos responsables, de la entidad afectada y de la compañía aseguradora, del número de póliza y del valor asegurado.</a:t>
            </a:r>
            <a:endParaRPr lang="es-CO" sz="4000" dirty="0"/>
          </a:p>
          <a:p>
            <a:pPr algn="just"/>
            <a:r>
              <a:rPr lang="es-ES" sz="4000" dirty="0"/>
              <a:t>2. La indicación y valoración de las pruebas practicadas.</a:t>
            </a:r>
            <a:endParaRPr lang="es-CO" sz="4000" dirty="0"/>
          </a:p>
          <a:p>
            <a:pPr algn="just"/>
            <a:r>
              <a:rPr lang="es-ES" sz="4000" dirty="0"/>
              <a:t>3. La acreditación de los elementos constitutivos de la responsabilidad fiscal y la determinación de la cuantía del daño al patrimonio del Estado.</a:t>
            </a:r>
            <a:endParaRPr lang="es-CO" sz="40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11360846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38200" y="1408798"/>
            <a:ext cx="10515600" cy="70810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TRASLADO DEL AUTO DE IMPUTACIÓN.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838200" y="2116899"/>
            <a:ext cx="10748375" cy="4060064"/>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600" b="1" dirty="0"/>
              <a:t>ARTÍCULO 50. TRASLADO.</a:t>
            </a:r>
            <a:r>
              <a:rPr lang="es-ES" sz="3600" dirty="0"/>
              <a:t> Los presuntos responsables fiscales dispondrán de un término de diez (10) días contados a partir del día siguiente a la notificación personal del auto de imputación o de la </a:t>
            </a:r>
            <a:r>
              <a:rPr lang="es-ES" sz="3600" dirty="0" err="1"/>
              <a:t>desfijación</a:t>
            </a:r>
            <a:r>
              <a:rPr lang="es-ES" sz="3600" dirty="0"/>
              <a:t> del edicto para presentar los argumentos de defensa frente a las imputaciones efectuadas en el auto y solicitar y aportar las pruebas que se pretendan hacer valer. Durante este término el expediente permanecerá disponible en la Secretaría.</a:t>
            </a:r>
            <a:endParaRPr lang="es-CO" sz="36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5698380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38200" y="1283537"/>
            <a:ext cx="10515600" cy="62041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2800" b="1" dirty="0"/>
              <a:t>DECRETO Y PRACTICA DE PRUEBAS EN SEDE DE IMPUTACIÓN. LEY 610 DE 2000</a:t>
            </a:r>
            <a:endParaRPr lang="es-CO" sz="28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838200" y="2342367"/>
            <a:ext cx="10623115" cy="4185325"/>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200" b="1" dirty="0"/>
              <a:t>ARTÍCULO 51. DECRETO Y PRACTICA DE PRUEBAS.</a:t>
            </a:r>
            <a:r>
              <a:rPr lang="es-ES" sz="3200" dirty="0"/>
              <a:t> Vencido el término anterior, el funcionario competente ordenará mediante auto la práctica de las pruebas solicitadas o decretará de oficio las que considere pertinentes y conducentes, por un término máximo de treinta (30) días. El auto que decrete o rechace las pruebas deberá notificarse por estado al día siguiente de su expedición.</a:t>
            </a:r>
            <a:endParaRPr lang="es-CO" sz="3200" dirty="0"/>
          </a:p>
          <a:p>
            <a:pPr algn="just"/>
            <a:r>
              <a:rPr lang="es-ES" sz="3200" dirty="0"/>
              <a:t>Contra el auto que rechace la solicitud de pruebas procederán los recursos de reposición y apelación; esta última se concederá en el efecto diferido. Los recursos deberán interponerse dentro de los cinco (5) días siguientes a su notificación, en la forma prevista en el Código Contencioso Administrativo.</a:t>
            </a:r>
            <a:endParaRPr lang="es-CO" sz="32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141065547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88512" y="1346167"/>
            <a:ext cx="10515600" cy="88346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TÉRMINO PARA EMITIR FALLO.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750518" y="2480153"/>
            <a:ext cx="10665912" cy="3369501"/>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600" b="1" dirty="0"/>
              <a:t>ARTÍCULO 52. TERMINO PARA PROFERIR FALLO.</a:t>
            </a:r>
            <a:r>
              <a:rPr lang="es-ES" sz="3600" dirty="0"/>
              <a:t> Vencido el término de traslado y practicadas las pruebas pertinentes, el funcionario competente proferirá decisión de fondo, denominada fallo con o sin responsabilidad fiscal, según el caso, dentro del término de treinta (30) días.</a:t>
            </a:r>
            <a:endParaRPr lang="es-CO" sz="36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90426865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50934" y="1258485"/>
            <a:ext cx="10515600" cy="582841"/>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FALLO CON RESPONSABILIDAD FISCAL.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450938" y="2029216"/>
            <a:ext cx="11436262" cy="4271376"/>
          </a:xfrm>
          <a:prstGeom prst="rect">
            <a:avLst/>
          </a:prstGeom>
        </p:spPr>
        <p:txBody>
          <a:bodyPr>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S" sz="3600" b="1" dirty="0"/>
              <a:t>ARTÍCULO 53. FALLO CON RESPONSABILIDAD FISCAL.</a:t>
            </a:r>
            <a:r>
              <a:rPr lang="es-ES" sz="3600" dirty="0"/>
              <a:t> &lt;Aparte tachado INEXEQUIBLE&gt; El funcionario competente proferirá fallo con responsabilidad fiscal al presunto responsable fiscal cuando en el proceso obre prueba que conduzca a la certeza de la existencia del daño al patrimonio público y de su cuantificación, de la individualización y actuación cuando menos con culpa </a:t>
            </a:r>
            <a:r>
              <a:rPr lang="es-ES" sz="3600" b="1" strike="sngStrike" dirty="0"/>
              <a:t>leve</a:t>
            </a:r>
            <a:r>
              <a:rPr lang="es-ES" sz="3600" dirty="0"/>
              <a:t> del gestor fiscal y de la relación de causalidad entre el comportamiento del agente y el daño ocasionado al erario, y como consecuencia se establezca la obligación de pagar una suma líquida de dinero a cargo del responsable.</a:t>
            </a:r>
            <a:endParaRPr lang="es-CO" sz="3600" dirty="0"/>
          </a:p>
          <a:p>
            <a:pPr marL="0" indent="0">
              <a:buFont typeface="Arial" panose="020B0604020202020204" pitchFamily="34" charset="0"/>
              <a:buNone/>
            </a:pPr>
            <a:r>
              <a:rPr lang="es-ES" sz="3600" dirty="0"/>
              <a:t>Los fallos con responsabilidad deberán determinar en forma precisa la cuantía del daño causado, actualizándolo a valor presente al momento de la decisión, según los índices de precios al consumidor certificados por el DANE para los períodos correspondientes.</a:t>
            </a:r>
            <a:endParaRPr lang="es-CO" sz="36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1017727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ángulo 8"/>
          <p:cNvSpPr/>
          <p:nvPr/>
        </p:nvSpPr>
        <p:spPr>
          <a:xfrm>
            <a:off x="175364" y="1937679"/>
            <a:ext cx="11912252" cy="5398616"/>
          </a:xfrm>
          <a:prstGeom prst="rect">
            <a:avLst/>
          </a:prstGeom>
        </p:spPr>
        <p:txBody>
          <a:bodyPr wrap="square">
            <a:spAutoFit/>
          </a:bodyPr>
          <a:lstStyle/>
          <a:p>
            <a:pPr marL="342900" indent="-342900" algn="just">
              <a:buAutoNum type="arabicPeriod" startAt="6"/>
              <a:defRPr/>
            </a:pPr>
            <a:r>
              <a:rPr lang="es-CO" sz="2800" b="1" dirty="0">
                <a:latin typeface="Arial Narrow" panose="020B0606020202030204" pitchFamily="34" charset="0"/>
              </a:rPr>
              <a:t>En 1812 la Constitución de Cartagena de Indias delegó en el Cuerpo Legislativo las funciones de Control de la deuda pública y la vigilancia de los gastos del crédito público. El control y el manejo del presupuesto se le encomendó al Tribunal Mayor de cuentas, que se ocupaba de la contabilidad del gasto público, y a la Dirección de Superintendencia General de Hacienda, que detentaba funciones de inversión y Contraloría.</a:t>
            </a:r>
          </a:p>
          <a:p>
            <a:pPr marL="342900" indent="-342900" algn="just">
              <a:buAutoNum type="arabicPeriod" startAt="6"/>
              <a:defRPr/>
            </a:pPr>
            <a:r>
              <a:rPr lang="es-CO" sz="2800" b="1" dirty="0">
                <a:latin typeface="Arial Narrow" panose="020B0606020202030204" pitchFamily="34" charset="0"/>
              </a:rPr>
              <a:t> El 23 de octubre de 1819, después de la Batalla de Boyacá, el General Santander, Vicepresidente de la Nueva Granada, dictó un Decreto en el cual entre otras cosas estableció la pena de muerte a los empleados a los empleados de la Hacienda Nacional que incurrieran en fraude o malversación de los intereses públicos.  </a:t>
            </a:r>
            <a:endParaRPr lang="es-CO" sz="2800" b="1" dirty="0">
              <a:solidFill>
                <a:schemeClr val="accent4">
                  <a:lumMod val="75000"/>
                </a:schemeClr>
              </a:solidFill>
              <a:latin typeface="Arial Narrow" panose="020B0606020202030204" pitchFamily="34" charset="0"/>
            </a:endParaRPr>
          </a:p>
          <a:p>
            <a:pPr>
              <a:defRPr/>
            </a:pPr>
            <a:endParaRPr lang="es-CO" b="1" dirty="0">
              <a:solidFill>
                <a:schemeClr val="tx2">
                  <a:lumMod val="75000"/>
                </a:schemeClr>
              </a:solidFill>
              <a:latin typeface="Arial Narrow" panose="020B0606020202030204" pitchFamily="34" charset="0"/>
            </a:endParaRPr>
          </a:p>
          <a:p>
            <a:pPr algn="just">
              <a:defRPr/>
            </a:pPr>
            <a:endParaRPr lang="es-CO" b="1" dirty="0">
              <a:latin typeface="Arial Narrow" panose="020B0606020202030204" pitchFamily="34" charset="0"/>
            </a:endParaRPr>
          </a:p>
        </p:txBody>
      </p:sp>
    </p:spTree>
    <p:extLst>
      <p:ext uri="{BB962C8B-B14F-4D97-AF65-F5344CB8AC3E}">
        <p14:creationId xmlns:p14="http://schemas.microsoft.com/office/powerpoint/2010/main" val="343348091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88305" y="1396271"/>
            <a:ext cx="10515600" cy="63294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a:t>FALLO SIN RESPONSABILIDAD FISCAL.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838200" y="2204581"/>
            <a:ext cx="10798479" cy="384549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200" b="1" dirty="0"/>
              <a:t>ARTÍCULO 54. FALLO SIN RESPONSABILIDAD FISCAL.</a:t>
            </a:r>
            <a:r>
              <a:rPr lang="es-ES" sz="3200" dirty="0"/>
              <a:t> El funcionario competente proferirá fallo sin responsabilidad fiscal, cuando en el proceso se desvirtúen las imputaciones formuladas o no exista prueba que conduzca a la certeza de uno o varios de los elementos que estructuran la responsabilidad fiscal.</a:t>
            </a:r>
            <a:endParaRPr lang="es-CO" sz="32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203859567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938409" y="1521531"/>
            <a:ext cx="10515600" cy="557789"/>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MX" sz="3200" b="1" dirty="0"/>
              <a:t>CONSECUENCIAS DEL FALLO CON RESPONSABILIDAD FISCAL</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612732" y="2642992"/>
            <a:ext cx="10615809" cy="301877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600" dirty="0"/>
              <a:t>Una vez notificado el fallo y después de quedar ejecutoriado tiene las consecuencias que se muestran en los siguientes pantallazos</a:t>
            </a:r>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27075991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37156" y="1271010"/>
            <a:ext cx="10515600" cy="169765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MX" sz="3200" b="1" dirty="0"/>
          </a:p>
          <a:p>
            <a:pPr algn="ctr"/>
            <a:r>
              <a:rPr lang="es-MX" sz="3300" b="1" dirty="0"/>
              <a:t>CONSECUENCIAS DEL FALLO CON RESPONSABILIDAD FISCAL. LEY 610 DE 2000</a:t>
            </a:r>
            <a:endParaRPr lang="es-CO" sz="33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1055318" y="2860567"/>
            <a:ext cx="10297438" cy="349012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s-ES" b="1" dirty="0"/>
          </a:p>
          <a:p>
            <a:pPr marL="0" indent="0" algn="just">
              <a:buFont typeface="Arial" panose="020B0604020202020204" pitchFamily="34" charset="0"/>
              <a:buNone/>
            </a:pPr>
            <a:r>
              <a:rPr lang="es-ES" sz="3200" b="1" dirty="0"/>
              <a:t>ARTÍCULO 58. MERITO EJECUTIVO.</a:t>
            </a:r>
            <a:r>
              <a:rPr lang="es-ES" sz="3200" dirty="0"/>
              <a:t> Una vez en firme el fallo con responsabilidad fiscal, prestará mérito ejecutivo contra los responsables fiscales y sus garantes, el cual se hará efectivo a través de la jurisdicción coactiva de las Contralorías.</a:t>
            </a:r>
            <a:endParaRPr lang="es-CO" sz="32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92426750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48139" y="1497496"/>
            <a:ext cx="10700857" cy="993913"/>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3200" b="1" dirty="0"/>
              <a:t>CONSECUENCIAS DEL FALLO CON RESPONSABILIDAD FISCAL.</a:t>
            </a:r>
          </a:p>
          <a:p>
            <a:pPr algn="ctr"/>
            <a:r>
              <a:rPr lang="es-MX" sz="3200" b="1" dirty="0"/>
              <a:t> LEY 610 DE 2000</a:t>
            </a: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569843" y="2915478"/>
            <a:ext cx="10979154" cy="343521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S" sz="3600" b="1" dirty="0"/>
              <a:t>ARTÍCULO 59. IMPUGNACIÓN ANTE LA JURISDICCIÓN DE LO CONTENCIOSO ADMINISTRATIVO.</a:t>
            </a:r>
            <a:r>
              <a:rPr lang="es-ES" sz="3600" dirty="0"/>
              <a:t> En materia del proceso de responsabilidad fiscal, </a:t>
            </a:r>
            <a:r>
              <a:rPr lang="es-ES" sz="3600" u="sng" dirty="0"/>
              <a:t>solamente</a:t>
            </a:r>
            <a:r>
              <a:rPr lang="es-ES" sz="3600" dirty="0"/>
              <a:t> será demandable ante la jurisdicción de lo contencioso administrativo el Acto Administrativo con el cual termina el proceso, una vez se encuentre en firme.</a:t>
            </a:r>
            <a:endParaRPr lang="es-CO" sz="36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7577216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838200" y="1220908"/>
            <a:ext cx="10861110" cy="632944"/>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CO" sz="32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331305" y="1220908"/>
            <a:ext cx="11593474" cy="5204944"/>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b="1" u="sng" dirty="0"/>
          </a:p>
          <a:p>
            <a:pPr algn="just"/>
            <a:r>
              <a:rPr lang="es-ES" sz="2900" b="1" u="sng" dirty="0"/>
              <a:t>ARTÍCULO 60. BOLETIN DE RESPONSABLES FISCALES.</a:t>
            </a:r>
            <a:r>
              <a:rPr lang="es-ES" sz="2900" dirty="0"/>
              <a:t> La Contraloría General de la República publicará con periodicidad trimestral un boletín que contendrá los nombres de las personas naturales o jurídicas a quienes se les haya dictado fallo con responsabilidad fiscal en firme y ejecutoriado y no hayan satisfecho la obligación contenida en él.</a:t>
            </a:r>
            <a:endParaRPr lang="es-CO" sz="2900" dirty="0"/>
          </a:p>
          <a:p>
            <a:pPr algn="just"/>
            <a:r>
              <a:rPr lang="es-ES" sz="2900" dirty="0"/>
              <a:t>Para efecto de lo anterior, las contralorías territoriales deberán informar a la Contraloría General de la República, en la forma y términos que esta establezca, la relación de las personas a quienes se les haya dictado fallo con responsabilidad fiscal, así como de las que hubieren acreditado el pago correspondiente, de los fallos que hubieren sido anulados por la jurisdicción de lo contencioso administrativo y de las revocaciones directas que hayan proferido, para incluir o retirar sus nombres del boletín, según el caso. El incumplimiento de esta obligación será causal de mala conducta.</a:t>
            </a:r>
            <a:endParaRPr lang="es-CO" sz="29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386351893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ítulo 2">
            <a:extLst>
              <a:ext uri="{FF2B5EF4-FFF2-40B4-BE49-F238E27FC236}">
                <a16:creationId xmlns="" xmlns:a16="http://schemas.microsoft.com/office/drawing/2014/main" id="{43EE410D-3C1F-42C9-87E4-31FE487CF0C4}"/>
              </a:ext>
            </a:extLst>
          </p:cNvPr>
          <p:cNvSpPr txBox="1">
            <a:spLocks/>
          </p:cNvSpPr>
          <p:nvPr/>
        </p:nvSpPr>
        <p:spPr>
          <a:xfrm>
            <a:off x="905741" y="1371220"/>
            <a:ext cx="10515600" cy="820836"/>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CO" sz="3200" b="1" dirty="0"/>
          </a:p>
        </p:txBody>
      </p:sp>
      <p:sp>
        <p:nvSpPr>
          <p:cNvPr id="5" name="Marcador de contenido 4">
            <a:extLst>
              <a:ext uri="{FF2B5EF4-FFF2-40B4-BE49-F238E27FC236}">
                <a16:creationId xmlns="" xmlns:a16="http://schemas.microsoft.com/office/drawing/2014/main" id="{DEFED14A-D562-4127-BC4D-B3F3649EBAFB}"/>
              </a:ext>
            </a:extLst>
          </p:cNvPr>
          <p:cNvSpPr txBox="1">
            <a:spLocks/>
          </p:cNvSpPr>
          <p:nvPr/>
        </p:nvSpPr>
        <p:spPr>
          <a:xfrm>
            <a:off x="410817" y="1709531"/>
            <a:ext cx="11200809" cy="462864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es-ES" sz="3200" dirty="0"/>
              <a:t>Los representantes legales, así como los nominadores y demás funcionarios competentes, deberán abstenerse de nombrar, dar posesión o celebrar cualquier tipo de contrato con quienes aparezcan en el boletín de responsables, so pena de incurrir en causal de mala conducta, en concordancia con lo dispuesto en el artículo</a:t>
            </a:r>
            <a:r>
              <a:rPr lang="es-ES" sz="3200" u="sng" dirty="0"/>
              <a:t> 6o</a:t>
            </a:r>
            <a:r>
              <a:rPr lang="es-ES" sz="3200" dirty="0"/>
              <a:t>. de la ley 190 de 1995. Para cumplir con esta obligación, en el evento de no contar con esta publicación, los servidores públicos consultarán a la Contraloría General de la República sobre la inclusión de los futuros funcionarios o contratistas en el boletín.</a:t>
            </a:r>
            <a:endParaRPr lang="es-CO" sz="3200"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40624467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2">
            <a:extLst>
              <a:ext uri="{FF2B5EF4-FFF2-40B4-BE49-F238E27FC236}">
                <a16:creationId xmlns="" xmlns:a16="http://schemas.microsoft.com/office/drawing/2014/main" id="{43EE410D-3C1F-42C9-87E4-31FE487CF0C4}"/>
              </a:ext>
            </a:extLst>
          </p:cNvPr>
          <p:cNvSpPr txBox="1">
            <a:spLocks/>
          </p:cNvSpPr>
          <p:nvPr/>
        </p:nvSpPr>
        <p:spPr>
          <a:xfrm>
            <a:off x="838200" y="1433850"/>
            <a:ext cx="10515600" cy="87094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s-CO" sz="3200" b="1" dirty="0"/>
          </a:p>
        </p:txBody>
      </p:sp>
      <p:sp>
        <p:nvSpPr>
          <p:cNvPr id="3" name="Marcador de contenido 4">
            <a:extLst>
              <a:ext uri="{FF2B5EF4-FFF2-40B4-BE49-F238E27FC236}">
                <a16:creationId xmlns="" xmlns:a16="http://schemas.microsoft.com/office/drawing/2014/main" id="{DEFED14A-D562-4127-BC4D-B3F3649EBAFB}"/>
              </a:ext>
            </a:extLst>
          </p:cNvPr>
          <p:cNvSpPr txBox="1">
            <a:spLocks/>
          </p:cNvSpPr>
          <p:nvPr/>
        </p:nvSpPr>
        <p:spPr>
          <a:xfrm>
            <a:off x="995818" y="1921565"/>
            <a:ext cx="10515600" cy="367756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b="1" u="sng" dirty="0"/>
          </a:p>
          <a:p>
            <a:pPr marL="0" indent="0" algn="just">
              <a:buFont typeface="Arial" panose="020B0604020202020204" pitchFamily="34" charset="0"/>
              <a:buNone/>
            </a:pPr>
            <a:r>
              <a:rPr lang="es-ES" sz="3200" b="1" dirty="0"/>
              <a:t>ARTÍCULO 61. CADUCIDAD DEL CONTRATO ESTATAL.</a:t>
            </a:r>
            <a:r>
              <a:rPr lang="es-ES" sz="3200" dirty="0"/>
              <a:t> Cuando en un proceso de responsabilidad fiscal un contratista sea declarado responsable, las contralorías solicitarán a la autoridad administrativa correspondiente que declare la caducidad del contrato, siempre que no haya expirado el plazo para su ejecución y no se encuentre liquidado.</a:t>
            </a:r>
            <a:endParaRPr lang="es-CO" sz="3200" dirty="0"/>
          </a:p>
          <a:p>
            <a:pPr marL="0" indent="0">
              <a:buFont typeface="Arial" panose="020B0604020202020204" pitchFamily="34" charset="0"/>
              <a:buNone/>
            </a:pPr>
            <a:endParaRPr lang="es-ES" sz="3200"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pPr marL="0" indent="0">
              <a:buFont typeface="Arial" panose="020B0604020202020204" pitchFamily="34" charset="0"/>
              <a:buNone/>
            </a:pPr>
            <a:endParaRPr lang="es-ES" b="1" dirty="0"/>
          </a:p>
          <a:p>
            <a:endParaRPr lang="es-CO" dirty="0"/>
          </a:p>
        </p:txBody>
      </p:sp>
    </p:spTree>
    <p:extLst>
      <p:ext uri="{BB962C8B-B14F-4D97-AF65-F5344CB8AC3E}">
        <p14:creationId xmlns:p14="http://schemas.microsoft.com/office/powerpoint/2010/main" val="55711521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888591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2336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ángulo 1"/>
          <p:cNvSpPr/>
          <p:nvPr/>
        </p:nvSpPr>
        <p:spPr>
          <a:xfrm>
            <a:off x="651353" y="2392471"/>
            <a:ext cx="10897643" cy="4822792"/>
          </a:xfrm>
          <a:prstGeom prst="rect">
            <a:avLst/>
          </a:prstGeom>
        </p:spPr>
        <p:txBody>
          <a:bodyPr wrap="square">
            <a:spAutoFit/>
          </a:bodyPr>
          <a:lstStyle/>
          <a:p>
            <a:pPr algn="just" eaLnBrk="1" hangingPunct="1">
              <a:defRPr/>
            </a:pPr>
            <a:r>
              <a:rPr lang="es-CO" sz="2800" b="1" dirty="0">
                <a:latin typeface="Arial Narrow" panose="020B0606020202030204" pitchFamily="34" charset="0"/>
              </a:rPr>
              <a:t>8. El 2 de enero de 1824, el General Simón Bolívar endureció la sanción que estableció el General Santander, es decir, el General Bolívar estableció que “Todo funcionario a quien se le comprobare en juicio sumario de haber malversado o tomado para sí de los fondos públicos de $10, para arriba, queda sujeto a la pena capital. Los jueces a quienes, según la Ley les compete este juicio, que en su caso no procedieren conforme a este decreto, serán condenados a la misma pena”.  </a:t>
            </a:r>
            <a:endParaRPr lang="es-CO" sz="2800" b="1" dirty="0">
              <a:solidFill>
                <a:schemeClr val="tx2">
                  <a:lumMod val="75000"/>
                </a:schemeClr>
              </a:solidFill>
              <a:latin typeface="Arial Narrow" panose="020B0606020202030204" pitchFamily="34" charset="0"/>
            </a:endParaRPr>
          </a:p>
          <a:p>
            <a:pPr algn="ctr" eaLnBrk="1" hangingPunct="1">
              <a:defRPr/>
            </a:pPr>
            <a:endParaRPr lang="es-CO" sz="2800" b="1" dirty="0">
              <a:solidFill>
                <a:schemeClr val="tx2">
                  <a:lumMod val="75000"/>
                </a:schemeClr>
              </a:solidFill>
              <a:latin typeface="Arial Narrow" panose="020B0606020202030204" pitchFamily="34" charset="0"/>
            </a:endParaRPr>
          </a:p>
          <a:p>
            <a:pPr algn="ctr" eaLnBrk="1" hangingPunct="1">
              <a:defRPr/>
            </a:pPr>
            <a:r>
              <a:rPr lang="es-CO" sz="3600" b="1" dirty="0">
                <a:solidFill>
                  <a:schemeClr val="tx2">
                    <a:lumMod val="75000"/>
                  </a:schemeClr>
                </a:solidFill>
                <a:latin typeface="Arial Narrow" panose="020B0606020202030204" pitchFamily="34" charset="0"/>
              </a:rPr>
              <a:t> </a:t>
            </a:r>
            <a:r>
              <a:rPr lang="es-CO" sz="3600" dirty="0">
                <a:solidFill>
                  <a:srgbClr val="FFC000"/>
                </a:solidFill>
              </a:rPr>
              <a:t/>
            </a:r>
            <a:br>
              <a:rPr lang="es-CO" sz="3600" dirty="0">
                <a:solidFill>
                  <a:srgbClr val="FFC000"/>
                </a:solidFill>
              </a:rPr>
            </a:br>
            <a:endParaRPr lang="es-CO" sz="3600" b="1" dirty="0">
              <a:solidFill>
                <a:srgbClr val="FFC000"/>
              </a:solidFill>
            </a:endParaRPr>
          </a:p>
        </p:txBody>
      </p:sp>
    </p:spTree>
    <p:extLst>
      <p:ext uri="{BB962C8B-B14F-4D97-AF65-F5344CB8AC3E}">
        <p14:creationId xmlns:p14="http://schemas.microsoft.com/office/powerpoint/2010/main" val="3083167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ángulo 3"/>
          <p:cNvSpPr/>
          <p:nvPr/>
        </p:nvSpPr>
        <p:spPr>
          <a:xfrm>
            <a:off x="225468" y="2054268"/>
            <a:ext cx="11060484" cy="3539430"/>
          </a:xfrm>
          <a:prstGeom prst="rect">
            <a:avLst/>
          </a:prstGeom>
        </p:spPr>
        <p:txBody>
          <a:bodyPr wrap="square">
            <a:spAutoFit/>
          </a:bodyPr>
          <a:lstStyle/>
          <a:p>
            <a:pPr algn="just">
              <a:defRPr/>
            </a:pPr>
            <a:r>
              <a:rPr lang="es-CO" sz="2800" b="1" dirty="0">
                <a:latin typeface="Arial Narrow" panose="020B0606020202030204" pitchFamily="34" charset="0"/>
              </a:rPr>
              <a:t>9.Mediante la Ley 142 de 1923, se creó la Contraloría General de la República, CON LA DENOMINACIÓN DE DEPARTAMENTO DE CONTRALORÍA, como consecuencia de la Misión dirigida por el Experto EDWIN WALTER KEMMERER, Misión autorizada por los Congresistas, según Ley 60 del 22 de octubre de 1922. (“Danza de millones” por el pago de US$25 que Estados Unidos realizó a favor de Colombia como indemnización por el Zarpazo de Panamá, ocurrió en 1903). En virtud de esta Misión también surgió el Banco de la República</a:t>
            </a:r>
            <a:r>
              <a:rPr lang="es-CO" sz="2400" b="1" dirty="0">
                <a:latin typeface="Arial Narrow" panose="020B0606020202030204" pitchFamily="34" charset="0"/>
              </a:rPr>
              <a:t>.</a:t>
            </a:r>
            <a:endParaRPr lang="es-CO" sz="2400" b="1" dirty="0">
              <a:solidFill>
                <a:schemeClr val="tx2">
                  <a:lumMod val="75000"/>
                </a:schemeClr>
              </a:solidFill>
              <a:latin typeface="Arial Narrow" panose="020B0606020202030204" pitchFamily="34" charset="0"/>
            </a:endParaRPr>
          </a:p>
        </p:txBody>
      </p:sp>
    </p:spTree>
    <p:extLst>
      <p:ext uri="{BB962C8B-B14F-4D97-AF65-F5344CB8AC3E}">
        <p14:creationId xmlns:p14="http://schemas.microsoft.com/office/powerpoint/2010/main" val="9797375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ángulo 1"/>
          <p:cNvSpPr/>
          <p:nvPr/>
        </p:nvSpPr>
        <p:spPr>
          <a:xfrm>
            <a:off x="318052" y="1431235"/>
            <a:ext cx="11581674" cy="5201424"/>
          </a:xfrm>
          <a:prstGeom prst="rect">
            <a:avLst/>
          </a:prstGeom>
        </p:spPr>
        <p:txBody>
          <a:bodyPr wrap="square">
            <a:spAutoFit/>
          </a:bodyPr>
          <a:lstStyle/>
          <a:p>
            <a:pPr>
              <a:defRPr/>
            </a:pPr>
            <a:endParaRPr lang="es-CO" sz="2400" b="1" dirty="0">
              <a:latin typeface="Arial Narrow" panose="020B0606020202030204" pitchFamily="34" charset="0"/>
            </a:endParaRPr>
          </a:p>
          <a:p>
            <a:pPr algn="just">
              <a:defRPr/>
            </a:pPr>
            <a:r>
              <a:rPr lang="es-CO" sz="2800" b="1" dirty="0">
                <a:latin typeface="Arial Narrow" panose="020B0606020202030204" pitchFamily="34" charset="0"/>
              </a:rPr>
              <a:t>10. Mediante el </a:t>
            </a:r>
            <a:r>
              <a:rPr lang="es-CO" sz="2800" b="1" u="sng" dirty="0">
                <a:latin typeface="Arial Narrow" panose="020B0606020202030204" pitchFamily="34" charset="0"/>
              </a:rPr>
              <a:t>Decreto</a:t>
            </a:r>
            <a:r>
              <a:rPr lang="es-CO" sz="2800" b="1" dirty="0">
                <a:latin typeface="Arial Narrow" panose="020B0606020202030204" pitchFamily="34" charset="0"/>
              </a:rPr>
              <a:t> Legislativo 911 de 1932, se   modificó parcialmente la Ley 142 de 1923</a:t>
            </a:r>
          </a:p>
          <a:p>
            <a:pPr algn="just">
              <a:defRPr/>
            </a:pPr>
            <a:endParaRPr lang="es-CO" sz="2800" b="1" dirty="0">
              <a:latin typeface="Arial Narrow" panose="020B0606020202030204" pitchFamily="34" charset="0"/>
            </a:endParaRPr>
          </a:p>
          <a:p>
            <a:pPr algn="just">
              <a:defRPr/>
            </a:pPr>
            <a:r>
              <a:rPr lang="es-CO" sz="2800" b="1" dirty="0">
                <a:latin typeface="Arial" panose="020B0604020202020204" pitchFamily="34" charset="0"/>
                <a:cs typeface="Arial" panose="020B0604020202020204" pitchFamily="34" charset="0"/>
              </a:rPr>
              <a:t>11. En el </a:t>
            </a:r>
            <a:r>
              <a:rPr lang="es-CO" sz="2800" b="1" u="sng" dirty="0">
                <a:latin typeface="Arial" panose="020B0604020202020204" pitchFamily="34" charset="0"/>
                <a:cs typeface="Arial" panose="020B0604020202020204" pitchFamily="34" charset="0"/>
              </a:rPr>
              <a:t>Acto</a:t>
            </a:r>
            <a:r>
              <a:rPr lang="es-CO" sz="2800" b="1" dirty="0">
                <a:latin typeface="Arial" panose="020B0604020202020204" pitchFamily="34" charset="0"/>
                <a:cs typeface="Arial" panose="020B0604020202020204" pitchFamily="34" charset="0"/>
              </a:rPr>
              <a:t> Legislativo 1 de 1945, la Contraloría fue elevada a rango CONSTITUCIONAL y tomó el nombre de CONTRALORÍA GENERAL DE LA REPUBLICA.</a:t>
            </a:r>
          </a:p>
          <a:p>
            <a:pPr algn="just">
              <a:defRPr/>
            </a:pPr>
            <a:endParaRPr lang="es-CO" sz="2800" b="1" dirty="0">
              <a:latin typeface="Arial" panose="020B0604020202020204" pitchFamily="34" charset="0"/>
              <a:cs typeface="Arial" panose="020B0604020202020204" pitchFamily="34" charset="0"/>
            </a:endParaRPr>
          </a:p>
          <a:p>
            <a:pPr algn="just">
              <a:defRPr/>
            </a:pPr>
            <a:r>
              <a:rPr lang="es-CO" sz="2800" b="1" dirty="0">
                <a:latin typeface="Arial" panose="020B0604020202020204" pitchFamily="34" charset="0"/>
                <a:cs typeface="Arial" panose="020B0604020202020204" pitchFamily="34" charset="0"/>
              </a:rPr>
              <a:t>12. En la reforma Constitucional de 1968 el período del contralor pasó de 2 a 4 años.</a:t>
            </a:r>
          </a:p>
          <a:p>
            <a:pPr algn="just">
              <a:defRPr/>
            </a:pPr>
            <a:r>
              <a:rPr lang="es-CO" sz="2800" b="1" dirty="0">
                <a:latin typeface="Arial" panose="020B0604020202020204" pitchFamily="34" charset="0"/>
                <a:cs typeface="Arial" panose="020B0604020202020204" pitchFamily="34" charset="0"/>
              </a:rPr>
              <a:t>13. Mediante la Ley 20 de 1975, entre otras cosas, se creó la Carrera Administrativa.</a:t>
            </a:r>
          </a:p>
        </p:txBody>
      </p:sp>
    </p:spTree>
    <p:extLst>
      <p:ext uri="{BB962C8B-B14F-4D97-AF65-F5344CB8AC3E}">
        <p14:creationId xmlns:p14="http://schemas.microsoft.com/office/powerpoint/2010/main" val="1656727914"/>
      </p:ext>
    </p:extLst>
  </p:cSld>
  <p:clrMapOvr>
    <a:masterClrMapping/>
  </p:clrMapOvr>
</p:sld>
</file>

<file path=ppt/theme/theme1.xml><?xml version="1.0" encoding="utf-8"?>
<a:theme xmlns:a="http://schemas.openxmlformats.org/drawingml/2006/main" name="Office Them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E59F5C6119ACD3448AB6D5FCF5128FAA" ma:contentTypeVersion="1" ma:contentTypeDescription="Crear nuevo documento." ma:contentTypeScope="" ma:versionID="1d175b2ad6944ac82274dc2b0caaad68">
  <xsd:schema xmlns:xsd="http://www.w3.org/2001/XMLSchema" xmlns:xs="http://www.w3.org/2001/XMLSchema" xmlns:p="http://schemas.microsoft.com/office/2006/metadata/properties" xmlns:ns2="9188eaee-deac-48bd-b75f-44b91a54911b" targetNamespace="http://schemas.microsoft.com/office/2006/metadata/properties" ma:root="true" ma:fieldsID="cb0347b60ac329173b980d6a6f7d65d7" ns2:_="">
    <xsd:import namespace="9188eaee-deac-48bd-b75f-44b91a54911b"/>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88eaee-deac-48bd-b75f-44b91a54911b"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DE04A4C-0926-44F5-84E2-74A77CEF0E44}"/>
</file>

<file path=customXml/itemProps2.xml><?xml version="1.0" encoding="utf-8"?>
<ds:datastoreItem xmlns:ds="http://schemas.openxmlformats.org/officeDocument/2006/customXml" ds:itemID="{9BC66FBE-49FF-4767-A2F0-E59A2779D3C2}"/>
</file>

<file path=customXml/itemProps3.xml><?xml version="1.0" encoding="utf-8"?>
<ds:datastoreItem xmlns:ds="http://schemas.openxmlformats.org/officeDocument/2006/customXml" ds:itemID="{EDD907C2-2995-469C-84E8-B247691FE45A}"/>
</file>

<file path=docProps/app.xml><?xml version="1.0" encoding="utf-8"?>
<Properties xmlns="http://schemas.openxmlformats.org/officeDocument/2006/extended-properties" xmlns:vt="http://schemas.openxmlformats.org/officeDocument/2006/docPropsVTypes">
  <Template>Office Theme</Template>
  <TotalTime>440</TotalTime>
  <Words>2474</Words>
  <Application>Microsoft Office PowerPoint</Application>
  <PresentationFormat>Panorámica</PresentationFormat>
  <Paragraphs>381</Paragraphs>
  <Slides>68</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68</vt:i4>
      </vt:variant>
    </vt:vector>
  </HeadingPairs>
  <TitlesOfParts>
    <vt:vector size="76" baseType="lpstr">
      <vt:lpstr>Arial</vt:lpstr>
      <vt:lpstr>Arial Narrow</vt:lpstr>
      <vt:lpstr>Calibri</vt:lpstr>
      <vt:lpstr>Calibri Light</vt:lpstr>
      <vt:lpstr>Tahoma</vt:lpstr>
      <vt:lpstr>Times New Roman</vt:lpstr>
      <vt:lpstr>Wingdings</vt:lpstr>
      <vt:lpstr>Office Theme</vt:lpstr>
      <vt:lpstr>  ENCUENTRO DE VEEDURIAS   CAPACITACIÓNN SOBRE CONTROL FISCAL CONTRATACIÓN Y OBSERVATORIO DE PARTICIPACIÓN CIUDADANA  JORGE VALENCIA PEREZ -COORDINADOR DEL OBSERVATORIO JOSE LUIS SALAZAR QUINTERO- CAPACITADOR  FECHA: 29 DE NOVIEMBRE DE 2023 </vt:lpstr>
      <vt:lpstr>CONTENIDO DE LA CAPACITACIÓN </vt:lpstr>
      <vt:lpstr> </vt:lpstr>
      <vt:lpstr>H</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Silvia</dc:creator>
  <cp:lastModifiedBy>Carlos Mario Gaviria Velez</cp:lastModifiedBy>
  <cp:revision>74</cp:revision>
  <dcterms:created xsi:type="dcterms:W3CDTF">2023-01-23T15:32:23Z</dcterms:created>
  <dcterms:modified xsi:type="dcterms:W3CDTF">2023-12-15T13:45:49Z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0x010100E59F5C6119ACD3448AB6D5FCF5128FAA</vt:lpwstr>
  </property>
</Properties>
</file>